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25"/>
  </p:notesMasterIdLst>
  <p:sldIdLst>
    <p:sldId id="257" r:id="rId4"/>
    <p:sldId id="256" r:id="rId5"/>
    <p:sldId id="259" r:id="rId6"/>
    <p:sldId id="260" r:id="rId7"/>
    <p:sldId id="264" r:id="rId8"/>
    <p:sldId id="266" r:id="rId9"/>
    <p:sldId id="265" r:id="rId10"/>
    <p:sldId id="268" r:id="rId11"/>
    <p:sldId id="267" r:id="rId12"/>
    <p:sldId id="263" r:id="rId13"/>
    <p:sldId id="269" r:id="rId14"/>
    <p:sldId id="270" r:id="rId15"/>
    <p:sldId id="261" r:id="rId16"/>
    <p:sldId id="262" r:id="rId17"/>
    <p:sldId id="271" r:id="rId18"/>
    <p:sldId id="272" r:id="rId19"/>
    <p:sldId id="273" r:id="rId20"/>
    <p:sldId id="274" r:id="rId21"/>
    <p:sldId id="275" r:id="rId22"/>
    <p:sldId id="276" r:id="rId23"/>
    <p:sldId id="277" r:id="rId24"/>
  </p:sldIdLst>
  <p:sldSz cx="9144000" cy="5143500" type="screen16x9"/>
  <p:notesSz cx="6858000" cy="9144000"/>
  <p:embeddedFontLst>
    <p:embeddedFont>
      <p:font typeface="Dosis" pitchFamily="2" charset="0"/>
      <p:regular r:id="rId26"/>
      <p:bold r:id="rId27"/>
    </p:embeddedFont>
    <p:embeddedFont>
      <p:font typeface="Roboto" panose="02000000000000000000" pitchFamily="2" charset="0"/>
      <p:regular r:id="rId28"/>
      <p:bold r:id="rId29"/>
      <p:italic r:id="rId30"/>
      <p:boldItalic r:id="rId31"/>
    </p:embeddedFont>
    <p:embeddedFont>
      <p:font typeface="Roboto Black" panose="02000000000000000000" pitchFamily="2" charset="0"/>
      <p:bold r:id="rId32"/>
      <p:boldItalic r:id="rId33"/>
    </p:embeddedFont>
    <p:embeddedFont>
      <p:font typeface="Roboto Thin"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78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09"/>
  </p:normalViewPr>
  <p:slideViewPr>
    <p:cSldViewPr snapToGrid="0">
      <p:cViewPr varScale="1">
        <p:scale>
          <a:sx n="89" d="100"/>
          <a:sy n="89" d="100"/>
        </p:scale>
        <p:origin x="90" y="60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1.fntdata"/><Relationship Id="rId39" Type="http://schemas.openxmlformats.org/officeDocument/2006/relationships/viewProps" Target="viewProps.xml"/><Relationship Id="rId21" Type="http://schemas.openxmlformats.org/officeDocument/2006/relationships/slide" Target="slides/slide18.xml"/><Relationship Id="rId34" Type="http://schemas.openxmlformats.org/officeDocument/2006/relationships/font" Target="fonts/font9.fntdata"/><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4.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6.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presProps" Target="presProps.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28651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7532347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3698352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9074709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723735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164256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4556056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973083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0" name="Shape 2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5395658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679144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530904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659401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560333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59622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7370784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24" y="2920336"/>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US" sz="5600" dirty="0">
                <a:solidFill>
                  <a:schemeClr val="lt1"/>
                </a:solidFill>
                <a:latin typeface="Roboto Black"/>
                <a:ea typeface="Roboto Black"/>
                <a:cs typeface="Roboto Black"/>
                <a:sym typeface="Roboto Black"/>
              </a:rPr>
              <a:t>Marketing Attribution</a:t>
            </a:r>
          </a:p>
          <a:p>
            <a:pPr marL="0" marR="0" lvl="0" indent="0" algn="l" rtl="0">
              <a:lnSpc>
                <a:spcPct val="100000"/>
              </a:lnSpc>
              <a:spcBef>
                <a:spcPts val="0"/>
              </a:spcBef>
              <a:spcAft>
                <a:spcPts val="0"/>
              </a:spcAft>
              <a:buClr>
                <a:srgbClr val="295269"/>
              </a:buClr>
              <a:buFont typeface="Arial"/>
              <a:buNone/>
            </a:pPr>
            <a:r>
              <a:rPr lang="en-US" sz="5600" dirty="0">
                <a:solidFill>
                  <a:schemeClr val="lt1"/>
                </a:solidFill>
                <a:latin typeface="Roboto Black"/>
                <a:ea typeface="Roboto Black"/>
                <a:cs typeface="Roboto Black"/>
                <a:sym typeface="Roboto Black"/>
              </a:rPr>
              <a:t>Using SQL</a:t>
            </a:r>
            <a:endParaRPr lang="en-US" sz="1200" dirty="0">
              <a:solidFill>
                <a:schemeClr val="lt1"/>
              </a:solidFill>
            </a:endParaRPr>
          </a:p>
          <a:p>
            <a:pPr marL="0" lvl="0" indent="0" algn="l" rtl="0">
              <a:spcBef>
                <a:spcPts val="0"/>
              </a:spcBef>
              <a:spcAft>
                <a:spcPts val="0"/>
              </a:spcAft>
              <a:buClr>
                <a:schemeClr val="dk1"/>
              </a:buClr>
              <a:buSzPts val="1100"/>
              <a:buFont typeface="Arial"/>
              <a:buNone/>
            </a:pPr>
            <a:endParaRPr lang="en-US" sz="16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Analyze Data with SQL</a:t>
            </a: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Ant Erduman</a:t>
            </a:r>
          </a:p>
          <a:p>
            <a:pPr marL="0" lvl="0" indent="0" algn="l" rtl="0">
              <a:spcBef>
                <a:spcPts val="0"/>
              </a:spcBef>
              <a:spcAft>
                <a:spcPts val="0"/>
              </a:spcAft>
              <a:buClr>
                <a:schemeClr val="dk1"/>
              </a:buClr>
              <a:buSzPts val="1100"/>
              <a:buFont typeface="Arial"/>
              <a:buNone/>
            </a:pPr>
            <a:r>
              <a:rPr lang="en-US" sz="2800">
                <a:solidFill>
                  <a:srgbClr val="EFEFEF"/>
                </a:solidFill>
                <a:latin typeface="Roboto Thin"/>
                <a:ea typeface="Roboto Thin"/>
                <a:cs typeface="Roboto Thin"/>
                <a:sym typeface="Roboto Thin"/>
              </a:rPr>
              <a:t>1st </a:t>
            </a:r>
            <a:r>
              <a:rPr lang="en-US" sz="2800" dirty="0">
                <a:solidFill>
                  <a:srgbClr val="EFEFEF"/>
                </a:solidFill>
                <a:latin typeface="Roboto Thin"/>
                <a:ea typeface="Roboto Thin"/>
                <a:cs typeface="Roboto Thin"/>
                <a:sym typeface="Roboto Thin"/>
              </a:rPr>
              <a:t>October 2024</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448788"/>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Question 2, a</a:t>
            </a:r>
            <a:endParaRPr sz="2400" b="1" dirty="0">
              <a:solidFill>
                <a:srgbClr val="295269"/>
              </a:solidFill>
              <a:latin typeface="Roboto"/>
              <a:ea typeface="Roboto"/>
              <a:cs typeface="Roboto"/>
              <a:sym typeface="Roboto"/>
            </a:endParaRPr>
          </a:p>
        </p:txBody>
      </p:sp>
      <p:sp>
        <p:nvSpPr>
          <p:cNvPr id="316" name="Shape 316"/>
          <p:cNvSpPr txBox="1"/>
          <p:nvPr/>
        </p:nvSpPr>
        <p:spPr>
          <a:xfrm>
            <a:off x="177975" y="934478"/>
            <a:ext cx="8520600" cy="48766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a:spcBef>
                <a:spcPts val="0"/>
              </a:spcBef>
              <a:spcAft>
                <a:spcPts val="0"/>
              </a:spcAft>
            </a:pPr>
            <a:r>
              <a:rPr lang="en-US" sz="1600" b="0" i="0" u="none" strike="noStrike" dirty="0">
                <a:solidFill>
                  <a:srgbClr val="000000"/>
                </a:solidFill>
                <a:effectLst/>
                <a:latin typeface="Aptos" panose="020B0004020202020204" pitchFamily="34" charset="0"/>
              </a:rPr>
              <a:t>Data, according to a similar query for different pages, acquired according to user journey, results as;</a:t>
            </a:r>
            <a:endParaRPr lang="en-US" sz="1600" b="0" dirty="0">
              <a:effectLst/>
              <a:latin typeface="Aptos" panose="020B0004020202020204" pitchFamily="34" charset="0"/>
            </a:endParaRPr>
          </a:p>
          <a:p>
            <a:br>
              <a:rPr lang="en-US" sz="1600" dirty="0"/>
            </a:br>
            <a:endParaRPr sz="1200" dirty="0">
              <a:latin typeface="Roboto"/>
              <a:ea typeface="Roboto"/>
              <a:cs typeface="Roboto"/>
              <a:sym typeface="Roboto"/>
            </a:endParaRPr>
          </a:p>
        </p:txBody>
      </p:sp>
      <p:graphicFrame>
        <p:nvGraphicFramePr>
          <p:cNvPr id="9" name="Shape 317">
            <a:extLst>
              <a:ext uri="{FF2B5EF4-FFF2-40B4-BE49-F238E27FC236}">
                <a16:creationId xmlns:a16="http://schemas.microsoft.com/office/drawing/2014/main" id="{E1AFB0F8-832F-E059-9D3F-A37690D87B15}"/>
              </a:ext>
            </a:extLst>
          </p:cNvPr>
          <p:cNvGraphicFramePr/>
          <p:nvPr>
            <p:extLst>
              <p:ext uri="{D42A27DB-BD31-4B8C-83A1-F6EECF244321}">
                <p14:modId xmlns:p14="http://schemas.microsoft.com/office/powerpoint/2010/main" val="1616149321"/>
              </p:ext>
            </p:extLst>
          </p:nvPr>
        </p:nvGraphicFramePr>
        <p:xfrm>
          <a:off x="311700" y="1576330"/>
          <a:ext cx="8210508" cy="2255370"/>
        </p:xfrm>
        <a:graphic>
          <a:graphicData uri="http://schemas.openxmlformats.org/drawingml/2006/table">
            <a:tbl>
              <a:tblPr>
                <a:noFill/>
                <a:tableStyleId>{8628B589-4659-4227-9C68-565DD4A46BFE}</a:tableStyleId>
              </a:tblPr>
              <a:tblGrid>
                <a:gridCol w="1724364">
                  <a:extLst>
                    <a:ext uri="{9D8B030D-6E8A-4147-A177-3AD203B41FA5}">
                      <a16:colId xmlns:a16="http://schemas.microsoft.com/office/drawing/2014/main" val="20000"/>
                    </a:ext>
                  </a:extLst>
                </a:gridCol>
                <a:gridCol w="3340608">
                  <a:extLst>
                    <a:ext uri="{9D8B030D-6E8A-4147-A177-3AD203B41FA5}">
                      <a16:colId xmlns:a16="http://schemas.microsoft.com/office/drawing/2014/main" val="3145657253"/>
                    </a:ext>
                  </a:extLst>
                </a:gridCol>
                <a:gridCol w="1304544">
                  <a:extLst>
                    <a:ext uri="{9D8B030D-6E8A-4147-A177-3AD203B41FA5}">
                      <a16:colId xmlns:a16="http://schemas.microsoft.com/office/drawing/2014/main" val="20001"/>
                    </a:ext>
                  </a:extLst>
                </a:gridCol>
                <a:gridCol w="1840992">
                  <a:extLst>
                    <a:ext uri="{9D8B030D-6E8A-4147-A177-3AD203B41FA5}">
                      <a16:colId xmlns:a16="http://schemas.microsoft.com/office/drawing/2014/main" val="2058449683"/>
                    </a:ext>
                  </a:extLst>
                </a:gridCol>
              </a:tblGrid>
              <a:tr h="407950">
                <a:tc>
                  <a:txBody>
                    <a:bodyPr/>
                    <a:lstStyle/>
                    <a:p>
                      <a:pPr marL="0" lvl="0" indent="0" rtl="0">
                        <a:spcBef>
                          <a:spcPts val="0"/>
                        </a:spcBef>
                        <a:spcAft>
                          <a:spcPts val="0"/>
                        </a:spcAft>
                        <a:buNone/>
                      </a:pPr>
                      <a:r>
                        <a:rPr lang="en-GB" sz="1400" b="1" i="0" u="none" strike="noStrike" cap="none" dirty="0">
                          <a:solidFill>
                            <a:schemeClr val="bg1"/>
                          </a:solidFill>
                          <a:effectLst/>
                          <a:latin typeface="Arial"/>
                          <a:ea typeface="Arial"/>
                          <a:cs typeface="Arial"/>
                          <a:sym typeface="Arial"/>
                        </a:rPr>
                        <a:t>UTM Source</a:t>
                      </a:r>
                      <a:endParaRPr sz="1000" b="1" dirty="0">
                        <a:solidFill>
                          <a:schemeClr val="bg1"/>
                        </a:solidFill>
                      </a:endParaRPr>
                    </a:p>
                  </a:txBody>
                  <a:tcPr marL="91425" marR="91425" marT="91425" marB="91425">
                    <a:solidFill>
                      <a:srgbClr val="204056">
                        <a:alpha val="82490"/>
                      </a:srgb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400" b="1" i="0" u="none" strike="noStrike" cap="none" dirty="0">
                          <a:solidFill>
                            <a:schemeClr val="bg1"/>
                          </a:solidFill>
                          <a:effectLst/>
                          <a:latin typeface="Arial"/>
                          <a:ea typeface="Arial"/>
                          <a:cs typeface="Arial"/>
                          <a:sym typeface="Arial"/>
                        </a:rPr>
                        <a:t>UTM Campaigns</a:t>
                      </a:r>
                      <a:endParaRPr lang="en-GB" sz="1400" b="1" dirty="0">
                        <a:solidFill>
                          <a:schemeClr val="bg1"/>
                        </a:solidFill>
                      </a:endParaRPr>
                    </a:p>
                    <a:p>
                      <a:pPr marL="0" lvl="0" indent="0" rtl="0">
                        <a:spcBef>
                          <a:spcPts val="0"/>
                        </a:spcBef>
                        <a:spcAft>
                          <a:spcPts val="0"/>
                        </a:spcAft>
                        <a:buNone/>
                      </a:pPr>
                      <a:endParaRPr sz="1000" b="1" dirty="0">
                        <a:solidFill>
                          <a:schemeClr val="bg1"/>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400" b="1" i="0" u="none" strike="noStrike" cap="none" dirty="0">
                          <a:solidFill>
                            <a:schemeClr val="bg1"/>
                          </a:solidFill>
                          <a:effectLst/>
                          <a:latin typeface="Arial"/>
                          <a:ea typeface="Arial"/>
                          <a:cs typeface="Arial"/>
                          <a:sym typeface="Arial"/>
                        </a:rPr>
                        <a:t>Page Views</a:t>
                      </a: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400" b="1" i="0" u="none" strike="noStrike" cap="none" dirty="0">
                          <a:solidFill>
                            <a:schemeClr val="bg1"/>
                          </a:solidFill>
                          <a:effectLst/>
                          <a:latin typeface="Arial"/>
                          <a:ea typeface="Arial"/>
                          <a:cs typeface="Arial"/>
                          <a:sym typeface="Arial"/>
                        </a:rPr>
                        <a:t>Page Name</a:t>
                      </a:r>
                      <a:endParaRPr lang="en-GB" sz="1400" b="1" i="0" u="none" strike="noStrike" cap="none" dirty="0">
                        <a:solidFill>
                          <a:schemeClr val="bg1"/>
                        </a:solidFill>
                        <a:effectLst/>
                        <a:latin typeface="Arial"/>
                        <a:ea typeface="Arial"/>
                        <a:cs typeface="Arial"/>
                        <a:sym typeface="Aria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Med</a:t>
                      </a:r>
                      <a:r>
                        <a:rPr lang="en-US" sz="1600" b="0" i="0" u="none" strike="noStrike" cap="none" dirty="0" err="1">
                          <a:solidFill>
                            <a:srgbClr val="000000"/>
                          </a:solidFill>
                          <a:effectLst/>
                          <a:latin typeface="Aptos" panose="020B0004020202020204" pitchFamily="34" charset="0"/>
                          <a:ea typeface="Arial"/>
                          <a:cs typeface="Arial"/>
                          <a:sym typeface="Arial"/>
                        </a:rPr>
                        <a:t>ium</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interview-with-cool-</a:t>
                      </a:r>
                      <a:r>
                        <a:rPr lang="en-US" sz="1600" dirty="0" err="1">
                          <a:latin typeface="Aptos" panose="020B0004020202020204" pitchFamily="34" charset="0"/>
                        </a:rPr>
                        <a:t>tshirts</a:t>
                      </a:r>
                      <a:r>
                        <a:rPr lang="en-US" sz="1600" dirty="0">
                          <a:latin typeface="Aptos" panose="020B0004020202020204" pitchFamily="34" charset="0"/>
                        </a:rPr>
                        <a:t>-founder</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622</a:t>
                      </a:r>
                    </a:p>
                  </a:txBody>
                  <a:tcPr marL="91425" marR="91425" marT="91425" marB="91425"/>
                </a:tc>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2 – Shopping Cart</a:t>
                      </a:r>
                      <a:endParaRPr lang="en-GB" sz="1600" b="0" i="0" u="none" strike="noStrike" cap="none" dirty="0">
                        <a:solidFill>
                          <a:srgbClr val="000000"/>
                        </a:solidFill>
                        <a:effectLst/>
                        <a:latin typeface="Aptos" panose="020B0004020202020204" pitchFamily="34" charset="0"/>
                        <a:ea typeface="Arial"/>
                        <a:cs typeface="Arial"/>
                        <a:sym typeface="Arial"/>
                      </a:endParaRPr>
                    </a:p>
                  </a:txBody>
                  <a:tcPr marL="91425" marR="91425" marT="91425" marB="91425"/>
                </a:tc>
                <a:extLst>
                  <a:ext uri="{0D108BD9-81ED-4DB2-BD59-A6C34878D82A}">
                    <a16:rowId xmlns:a16="http://schemas.microsoft.com/office/drawing/2014/main" val="10001"/>
                  </a:ext>
                </a:extLst>
              </a:tr>
              <a:tr h="328375">
                <a:tc>
                  <a:txBody>
                    <a:bodyPr/>
                    <a:lstStyle/>
                    <a:p>
                      <a:pPr rtl="0"/>
                      <a:r>
                        <a:rPr lang="en-US" sz="1600" b="0" i="0" u="none" strike="noStrike" cap="none" dirty="0">
                          <a:solidFill>
                            <a:srgbClr val="000000"/>
                          </a:solidFill>
                          <a:effectLst/>
                          <a:latin typeface="Aptos" panose="020B0004020202020204" pitchFamily="34" charset="0"/>
                          <a:ea typeface="Arial"/>
                          <a:cs typeface="Arial"/>
                          <a:sym typeface="Arial"/>
                        </a:rPr>
                        <a:t>NYTimes</a:t>
                      </a:r>
                      <a:endParaRPr sz="1600" dirty="0">
                        <a:latin typeface="Aptos" panose="020B0004020202020204" pitchFamily="34" charset="0"/>
                      </a:endParaRPr>
                    </a:p>
                  </a:txBody>
                  <a:tcPr marL="91425" marR="91425" marT="91425" marB="91425"/>
                </a:tc>
                <a:tc>
                  <a:txBody>
                    <a:bodyPr/>
                    <a:lstStyle/>
                    <a:p>
                      <a:pPr rtl="0"/>
                      <a:r>
                        <a:rPr lang="en-US" sz="1600" dirty="0">
                          <a:latin typeface="Aptos" panose="020B0004020202020204" pitchFamily="34" charset="0"/>
                        </a:rPr>
                        <a:t>getting-to-know-cool-</a:t>
                      </a:r>
                      <a:r>
                        <a:rPr lang="en-US" sz="1600" dirty="0" err="1">
                          <a:latin typeface="Aptos" panose="020B0004020202020204" pitchFamily="34" charset="0"/>
                        </a:rPr>
                        <a:t>tshirts</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612</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2 – Shopping Cart</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10002"/>
                  </a:ext>
                </a:extLst>
              </a:tr>
              <a:tr h="328375">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BuzzFeed</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ten-crazy-cool-</a:t>
                      </a:r>
                      <a:r>
                        <a:rPr lang="en-US" sz="1600" dirty="0" err="1">
                          <a:latin typeface="Aptos" panose="020B0004020202020204" pitchFamily="34" charset="0"/>
                        </a:rPr>
                        <a:t>tshirts</a:t>
                      </a:r>
                      <a:r>
                        <a:rPr lang="en-US" sz="1600" dirty="0">
                          <a:latin typeface="Aptos" panose="020B0004020202020204" pitchFamily="34" charset="0"/>
                        </a:rPr>
                        <a:t>-facts</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576</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2 – Shopping Cart</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10003"/>
                  </a:ext>
                </a:extLst>
              </a:tr>
              <a:tr h="328375">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Google</a:t>
                      </a: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cool-</a:t>
                      </a:r>
                      <a:r>
                        <a:rPr lang="en-US" sz="1600" dirty="0" err="1">
                          <a:latin typeface="Aptos" panose="020B0004020202020204" pitchFamily="34" charset="0"/>
                        </a:rPr>
                        <a:t>tshirts</a:t>
                      </a:r>
                      <a:r>
                        <a:rPr lang="en-US" sz="1600" dirty="0">
                          <a:latin typeface="Aptos" panose="020B0004020202020204" pitchFamily="34" charset="0"/>
                        </a:rPr>
                        <a:t>-search</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169</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2 – Shopping Cart</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2563144024"/>
                  </a:ext>
                </a:extLst>
              </a:tr>
            </a:tbl>
          </a:graphicData>
        </a:graphic>
      </p:graphicFrame>
    </p:spTree>
    <p:extLst>
      <p:ext uri="{BB962C8B-B14F-4D97-AF65-F5344CB8AC3E}">
        <p14:creationId xmlns:p14="http://schemas.microsoft.com/office/powerpoint/2010/main" val="2311011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graphicFrame>
        <p:nvGraphicFramePr>
          <p:cNvPr id="9" name="Shape 317">
            <a:extLst>
              <a:ext uri="{FF2B5EF4-FFF2-40B4-BE49-F238E27FC236}">
                <a16:creationId xmlns:a16="http://schemas.microsoft.com/office/drawing/2014/main" id="{E1AFB0F8-832F-E059-9D3F-A37690D87B15}"/>
              </a:ext>
            </a:extLst>
          </p:cNvPr>
          <p:cNvGraphicFramePr/>
          <p:nvPr>
            <p:extLst>
              <p:ext uri="{D42A27DB-BD31-4B8C-83A1-F6EECF244321}">
                <p14:modId xmlns:p14="http://schemas.microsoft.com/office/powerpoint/2010/main" val="3751549868"/>
              </p:ext>
            </p:extLst>
          </p:nvPr>
        </p:nvGraphicFramePr>
        <p:xfrm>
          <a:off x="466746" y="629731"/>
          <a:ext cx="8210508" cy="3644493"/>
        </p:xfrm>
        <a:graphic>
          <a:graphicData uri="http://schemas.openxmlformats.org/drawingml/2006/table">
            <a:tbl>
              <a:tblPr>
                <a:noFill/>
                <a:tableStyleId>{8628B589-4659-4227-9C68-565DD4A46BFE}</a:tableStyleId>
              </a:tblPr>
              <a:tblGrid>
                <a:gridCol w="1931628">
                  <a:extLst>
                    <a:ext uri="{9D8B030D-6E8A-4147-A177-3AD203B41FA5}">
                      <a16:colId xmlns:a16="http://schemas.microsoft.com/office/drawing/2014/main" val="20000"/>
                    </a:ext>
                  </a:extLst>
                </a:gridCol>
                <a:gridCol w="3002682">
                  <a:extLst>
                    <a:ext uri="{9D8B030D-6E8A-4147-A177-3AD203B41FA5}">
                      <a16:colId xmlns:a16="http://schemas.microsoft.com/office/drawing/2014/main" val="3145657253"/>
                    </a:ext>
                  </a:extLst>
                </a:gridCol>
                <a:gridCol w="1435206">
                  <a:extLst>
                    <a:ext uri="{9D8B030D-6E8A-4147-A177-3AD203B41FA5}">
                      <a16:colId xmlns:a16="http://schemas.microsoft.com/office/drawing/2014/main" val="20001"/>
                    </a:ext>
                  </a:extLst>
                </a:gridCol>
                <a:gridCol w="1840992">
                  <a:extLst>
                    <a:ext uri="{9D8B030D-6E8A-4147-A177-3AD203B41FA5}">
                      <a16:colId xmlns:a16="http://schemas.microsoft.com/office/drawing/2014/main" val="2058449683"/>
                    </a:ext>
                  </a:extLst>
                </a:gridCol>
              </a:tblGrid>
              <a:tr h="485869">
                <a:tc>
                  <a:txBody>
                    <a:bodyPr/>
                    <a:lstStyle/>
                    <a:p>
                      <a:pPr marL="0" lvl="0" indent="0" rtl="0">
                        <a:spcBef>
                          <a:spcPts val="0"/>
                        </a:spcBef>
                        <a:spcAft>
                          <a:spcPts val="0"/>
                        </a:spcAft>
                        <a:buNone/>
                      </a:pPr>
                      <a:r>
                        <a:rPr lang="en-GB" sz="1300" b="1" i="0" u="none" strike="noStrike" cap="none" dirty="0">
                          <a:solidFill>
                            <a:schemeClr val="bg1"/>
                          </a:solidFill>
                          <a:effectLst/>
                          <a:latin typeface="Arial"/>
                          <a:ea typeface="Arial"/>
                          <a:cs typeface="Arial"/>
                          <a:sym typeface="Arial"/>
                        </a:rPr>
                        <a:t>UTM Source</a:t>
                      </a:r>
                      <a:endParaRPr sz="900" b="1" dirty="0">
                        <a:solidFill>
                          <a:schemeClr val="bg1"/>
                        </a:solidFill>
                      </a:endParaRPr>
                    </a:p>
                  </a:txBody>
                  <a:tcPr marL="91425" marR="91425" marT="83114" marB="83114">
                    <a:solidFill>
                      <a:srgbClr val="204056">
                        <a:alpha val="82490"/>
                      </a:srgb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300" b="1" i="0" u="none" strike="noStrike" cap="none" dirty="0">
                          <a:solidFill>
                            <a:schemeClr val="bg1"/>
                          </a:solidFill>
                          <a:effectLst/>
                          <a:latin typeface="Arial"/>
                          <a:ea typeface="Arial"/>
                          <a:cs typeface="Arial"/>
                          <a:sym typeface="Arial"/>
                        </a:rPr>
                        <a:t>Campaign Name</a:t>
                      </a:r>
                      <a:endParaRPr sz="900" b="1" dirty="0">
                        <a:solidFill>
                          <a:schemeClr val="bg1"/>
                        </a:solidFill>
                      </a:endParaRPr>
                    </a:p>
                  </a:txBody>
                  <a:tcPr marL="91425" marR="91425" marT="83114" marB="83114">
                    <a:solidFill>
                      <a:srgbClr val="204056">
                        <a:alpha val="82490"/>
                      </a:srgbClr>
                    </a:solidFill>
                  </a:tcPr>
                </a:tc>
                <a:tc>
                  <a:txBody>
                    <a:bodyPr/>
                    <a:lstStyle/>
                    <a:p>
                      <a:pPr marL="0" lvl="0" indent="0" rtl="0">
                        <a:spcBef>
                          <a:spcPts val="0"/>
                        </a:spcBef>
                        <a:spcAft>
                          <a:spcPts val="0"/>
                        </a:spcAft>
                        <a:buNone/>
                      </a:pPr>
                      <a:r>
                        <a:rPr lang="en-GB" sz="1300" b="1" i="0" u="none" strike="noStrike" cap="none" dirty="0">
                          <a:solidFill>
                            <a:schemeClr val="bg1"/>
                          </a:solidFill>
                          <a:effectLst/>
                          <a:latin typeface="Arial"/>
                          <a:ea typeface="Arial"/>
                          <a:cs typeface="Arial"/>
                          <a:sym typeface="Arial"/>
                        </a:rPr>
                        <a:t>Page Views</a:t>
                      </a:r>
                    </a:p>
                  </a:txBody>
                  <a:tcPr marL="91425" marR="91425" marT="83114" marB="83114">
                    <a:solidFill>
                      <a:srgbClr val="204056">
                        <a:alpha val="82490"/>
                      </a:srgbClr>
                    </a:solidFill>
                  </a:tcPr>
                </a:tc>
                <a:tc>
                  <a:txBody>
                    <a:bodyPr/>
                    <a:lstStyle/>
                    <a:p>
                      <a:pPr marL="0" lvl="0" indent="0" rtl="0">
                        <a:spcBef>
                          <a:spcPts val="0"/>
                        </a:spcBef>
                        <a:spcAft>
                          <a:spcPts val="0"/>
                        </a:spcAft>
                        <a:buNone/>
                      </a:pPr>
                      <a:r>
                        <a:rPr lang="en-US" sz="1300" b="1" i="0" u="none" strike="noStrike" cap="none" dirty="0">
                          <a:solidFill>
                            <a:schemeClr val="bg1"/>
                          </a:solidFill>
                          <a:effectLst/>
                          <a:latin typeface="Arial"/>
                          <a:ea typeface="Arial"/>
                          <a:cs typeface="Arial"/>
                          <a:sym typeface="Arial"/>
                        </a:rPr>
                        <a:t>Page Name</a:t>
                      </a:r>
                      <a:endParaRPr lang="en-GB" sz="1300" b="1" i="0" u="none" strike="noStrike" cap="none" dirty="0">
                        <a:solidFill>
                          <a:schemeClr val="bg1"/>
                        </a:solidFill>
                        <a:effectLst/>
                        <a:latin typeface="Arial"/>
                        <a:ea typeface="Arial"/>
                        <a:cs typeface="Arial"/>
                        <a:sym typeface="Arial"/>
                      </a:endParaRPr>
                    </a:p>
                  </a:txBody>
                  <a:tcPr marL="91425" marR="91425" marT="83114" marB="83114">
                    <a:solidFill>
                      <a:srgbClr val="204056">
                        <a:alpha val="82490"/>
                      </a:srgbClr>
                    </a:solidFill>
                  </a:tcPr>
                </a:tc>
                <a:extLst>
                  <a:ext uri="{0D108BD9-81ED-4DB2-BD59-A6C34878D82A}">
                    <a16:rowId xmlns:a16="http://schemas.microsoft.com/office/drawing/2014/main" val="10000"/>
                  </a:ext>
                </a:extLst>
              </a:tr>
              <a:tr h="382516">
                <a:tc>
                  <a:txBody>
                    <a:bodyPr/>
                    <a:lstStyle/>
                    <a:p>
                      <a:pPr marL="0" lvl="0" indent="0" rtl="0">
                        <a:spcBef>
                          <a:spcPts val="0"/>
                        </a:spcBef>
                        <a:spcAft>
                          <a:spcPts val="0"/>
                        </a:spcAft>
                        <a:buNone/>
                      </a:pPr>
                      <a:r>
                        <a:rPr lang="en-GB" sz="1400" b="0" i="0" u="none" strike="noStrike" cap="none" dirty="0">
                          <a:solidFill>
                            <a:srgbClr val="000000"/>
                          </a:solidFill>
                          <a:effectLst/>
                          <a:latin typeface="Arial"/>
                          <a:ea typeface="Arial"/>
                          <a:cs typeface="Arial"/>
                          <a:sym typeface="Arial"/>
                        </a:rPr>
                        <a:t>E-Mail</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Weekly Newsletter</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GB" sz="1500" b="0" i="0" u="none" strike="noStrike" cap="none" dirty="0">
                          <a:solidFill>
                            <a:srgbClr val="000000"/>
                          </a:solidFill>
                          <a:effectLst/>
                          <a:latin typeface="Aptos" panose="020B0004020202020204" pitchFamily="34" charset="0"/>
                          <a:ea typeface="Arial"/>
                          <a:cs typeface="Arial"/>
                          <a:sym typeface="Arial"/>
                        </a:rPr>
                        <a:t>450</a:t>
                      </a:r>
                    </a:p>
                  </a:txBody>
                  <a:tcPr marL="91425" marR="91425" marT="83114" marB="83114"/>
                </a:tc>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3 – Checkout</a:t>
                      </a:r>
                      <a:endParaRPr lang="en-GB" sz="1500" b="0" i="0" u="none" strike="noStrike" cap="none" dirty="0">
                        <a:solidFill>
                          <a:srgbClr val="000000"/>
                        </a:solidFill>
                        <a:effectLst/>
                        <a:latin typeface="Aptos" panose="020B0004020202020204" pitchFamily="34" charset="0"/>
                        <a:ea typeface="Arial"/>
                        <a:cs typeface="Arial"/>
                        <a:sym typeface="Arial"/>
                      </a:endParaRPr>
                    </a:p>
                  </a:txBody>
                  <a:tcPr marL="91425" marR="91425" marT="83114" marB="83114"/>
                </a:tc>
                <a:extLst>
                  <a:ext uri="{0D108BD9-81ED-4DB2-BD59-A6C34878D82A}">
                    <a16:rowId xmlns:a16="http://schemas.microsoft.com/office/drawing/2014/main" val="10001"/>
                  </a:ext>
                </a:extLst>
              </a:tr>
              <a:tr h="382516">
                <a:tc>
                  <a:txBody>
                    <a:bodyPr/>
                    <a:lstStyle/>
                    <a:p>
                      <a:pPr rtl="0"/>
                      <a:r>
                        <a:rPr lang="en-US" sz="1500" b="0" i="0" u="none" strike="noStrike" cap="none" dirty="0">
                          <a:solidFill>
                            <a:srgbClr val="000000"/>
                          </a:solidFill>
                          <a:effectLst/>
                          <a:latin typeface="Aptos" panose="020B0004020202020204" pitchFamily="34" charset="0"/>
                          <a:ea typeface="Arial"/>
                          <a:cs typeface="Arial"/>
                          <a:sym typeface="Arial"/>
                        </a:rPr>
                        <a:t>Facebook</a:t>
                      </a:r>
                      <a:endParaRPr sz="1500" dirty="0">
                        <a:latin typeface="Aptos" panose="020B0004020202020204" pitchFamily="34" charset="0"/>
                      </a:endParaRPr>
                    </a:p>
                  </a:txBody>
                  <a:tcPr marL="91425" marR="91425" marT="83114" marB="83114"/>
                </a:tc>
                <a:tc>
                  <a:txBody>
                    <a:bodyPr/>
                    <a:lstStyle/>
                    <a:p>
                      <a:pPr rtl="0"/>
                      <a:r>
                        <a:rPr lang="en-US" sz="1500" dirty="0">
                          <a:latin typeface="Aptos" panose="020B0004020202020204" pitchFamily="34" charset="0"/>
                        </a:rPr>
                        <a:t>Retargeting Ad</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GB" sz="1500" b="0" i="0" u="none" strike="noStrike" cap="none" dirty="0">
                          <a:solidFill>
                            <a:srgbClr val="000000"/>
                          </a:solidFill>
                          <a:effectLst/>
                          <a:latin typeface="Aptos" panose="020B0004020202020204" pitchFamily="34" charset="0"/>
                          <a:ea typeface="Arial"/>
                          <a:cs typeface="Arial"/>
                          <a:sym typeface="Arial"/>
                        </a:rPr>
                        <a:t>445</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3 – Checkout</a:t>
                      </a:r>
                      <a:endParaRPr sz="1500" dirty="0">
                        <a:latin typeface="Aptos" panose="020B0004020202020204" pitchFamily="34" charset="0"/>
                      </a:endParaRPr>
                    </a:p>
                  </a:txBody>
                  <a:tcPr marL="91425" marR="91425" marT="83114" marB="83114"/>
                </a:tc>
                <a:extLst>
                  <a:ext uri="{0D108BD9-81ED-4DB2-BD59-A6C34878D82A}">
                    <a16:rowId xmlns:a16="http://schemas.microsoft.com/office/drawing/2014/main" val="10002"/>
                  </a:ext>
                </a:extLst>
              </a:tr>
              <a:tr h="382516">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E-Mail</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Retargeting Campaign</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GB" sz="1500" b="0" i="0" u="none" strike="noStrike" cap="none" dirty="0">
                          <a:solidFill>
                            <a:srgbClr val="000000"/>
                          </a:solidFill>
                          <a:effectLst/>
                          <a:latin typeface="Aptos" panose="020B0004020202020204" pitchFamily="34" charset="0"/>
                          <a:ea typeface="Arial"/>
                          <a:cs typeface="Arial"/>
                          <a:sym typeface="Arial"/>
                        </a:rPr>
                        <a:t>246</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3 – Checkout</a:t>
                      </a:r>
                      <a:endParaRPr sz="1500" dirty="0">
                        <a:latin typeface="Aptos" panose="020B0004020202020204" pitchFamily="34" charset="0"/>
                      </a:endParaRPr>
                    </a:p>
                  </a:txBody>
                  <a:tcPr marL="91425" marR="91425" marT="83114" marB="83114"/>
                </a:tc>
                <a:extLst>
                  <a:ext uri="{0D108BD9-81ED-4DB2-BD59-A6C34878D82A}">
                    <a16:rowId xmlns:a16="http://schemas.microsoft.com/office/drawing/2014/main" val="10003"/>
                  </a:ext>
                </a:extLst>
              </a:tr>
              <a:tr h="0">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Google</a:t>
                      </a: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Paid Search</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GB" sz="1500" b="0" i="0" u="none" strike="noStrike" cap="none" dirty="0">
                          <a:solidFill>
                            <a:srgbClr val="000000"/>
                          </a:solidFill>
                          <a:effectLst/>
                          <a:latin typeface="Aptos" panose="020B0004020202020204" pitchFamily="34" charset="0"/>
                          <a:ea typeface="Arial"/>
                          <a:cs typeface="Arial"/>
                          <a:sym typeface="Arial"/>
                        </a:rPr>
                        <a:t>179</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3 – Checkout</a:t>
                      </a:r>
                      <a:endParaRPr sz="1500" dirty="0">
                        <a:latin typeface="Aptos" panose="020B0004020202020204" pitchFamily="34" charset="0"/>
                      </a:endParaRPr>
                    </a:p>
                  </a:txBody>
                  <a:tcPr marL="91425" marR="91425" marT="83114" marB="83114"/>
                </a:tc>
                <a:extLst>
                  <a:ext uri="{0D108BD9-81ED-4DB2-BD59-A6C34878D82A}">
                    <a16:rowId xmlns:a16="http://schemas.microsoft.com/office/drawing/2014/main" val="2563144024"/>
                  </a:ext>
                </a:extLst>
              </a:tr>
              <a:tr h="263219">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NYTimes</a:t>
                      </a: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Getting To Know Cool T –Shirts</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41</a:t>
                      </a:r>
                      <a:endParaRPr sz="1500" dirty="0">
                        <a:latin typeface="Aptos" panose="020B0004020202020204" pitchFamily="34" charset="0"/>
                      </a:endParaRPr>
                    </a:p>
                  </a:txBody>
                  <a:tcPr marL="91425" marR="91425" marT="83114" marB="83114"/>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b="0" i="0" u="none" strike="noStrike" cap="none" dirty="0">
                          <a:solidFill>
                            <a:srgbClr val="000000"/>
                          </a:solidFill>
                          <a:effectLst/>
                          <a:latin typeface="Aptos" panose="020B0004020202020204" pitchFamily="34" charset="0"/>
                          <a:ea typeface="Arial"/>
                          <a:cs typeface="Arial"/>
                          <a:sym typeface="Arial"/>
                        </a:rPr>
                        <a:t>3 – Checkout</a:t>
                      </a:r>
                      <a:endParaRPr lang="en-US" sz="1500" dirty="0">
                        <a:latin typeface="Aptos" panose="020B0004020202020204" pitchFamily="34" charset="0"/>
                      </a:endParaRPr>
                    </a:p>
                  </a:txBody>
                  <a:tcPr marL="91425" marR="91425" marT="83114" marB="83114"/>
                </a:tc>
                <a:extLst>
                  <a:ext uri="{0D108BD9-81ED-4DB2-BD59-A6C34878D82A}">
                    <a16:rowId xmlns:a16="http://schemas.microsoft.com/office/drawing/2014/main" val="3155366166"/>
                  </a:ext>
                </a:extLst>
              </a:tr>
              <a:tr h="197414">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BuzzFeed</a:t>
                      </a: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Ten Crazy Cool T-Shirts Facts</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32</a:t>
                      </a:r>
                      <a:endParaRPr sz="1500" dirty="0">
                        <a:latin typeface="Aptos" panose="020B0004020202020204" pitchFamily="34" charset="0"/>
                      </a:endParaRPr>
                    </a:p>
                  </a:txBody>
                  <a:tcPr marL="91425" marR="91425" marT="83114" marB="83114"/>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b="0" i="0" u="none" strike="noStrike" cap="none" dirty="0">
                          <a:solidFill>
                            <a:srgbClr val="000000"/>
                          </a:solidFill>
                          <a:effectLst/>
                          <a:latin typeface="Aptos" panose="020B0004020202020204" pitchFamily="34" charset="0"/>
                          <a:ea typeface="Arial"/>
                          <a:cs typeface="Arial"/>
                          <a:sym typeface="Arial"/>
                        </a:rPr>
                        <a:t>3 – Checkout</a:t>
                      </a:r>
                      <a:endParaRPr lang="en-US" sz="1500" dirty="0">
                        <a:latin typeface="Aptos" panose="020B0004020202020204" pitchFamily="34" charset="0"/>
                      </a:endParaRPr>
                    </a:p>
                  </a:txBody>
                  <a:tcPr marL="91425" marR="91425" marT="83114" marB="83114"/>
                </a:tc>
                <a:extLst>
                  <a:ext uri="{0D108BD9-81ED-4DB2-BD59-A6C34878D82A}">
                    <a16:rowId xmlns:a16="http://schemas.microsoft.com/office/drawing/2014/main" val="1023641611"/>
                  </a:ext>
                </a:extLst>
              </a:tr>
              <a:tr h="197414">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Medium</a:t>
                      </a: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Interviews With Cool T-Shirts</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21</a:t>
                      </a:r>
                      <a:endParaRPr sz="1500" dirty="0">
                        <a:latin typeface="Aptos" panose="020B0004020202020204" pitchFamily="34" charset="0"/>
                      </a:endParaRPr>
                    </a:p>
                  </a:txBody>
                  <a:tcPr marL="91425" marR="91425" marT="83114" marB="83114"/>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b="0" i="0" u="none" strike="noStrike" cap="none" dirty="0">
                          <a:solidFill>
                            <a:srgbClr val="000000"/>
                          </a:solidFill>
                          <a:effectLst/>
                          <a:latin typeface="Aptos" panose="020B0004020202020204" pitchFamily="34" charset="0"/>
                          <a:ea typeface="Arial"/>
                          <a:cs typeface="Arial"/>
                          <a:sym typeface="Arial"/>
                        </a:rPr>
                        <a:t>3 – Checkout</a:t>
                      </a:r>
                      <a:endParaRPr lang="en-US" sz="1500" dirty="0">
                        <a:latin typeface="Aptos" panose="020B0004020202020204" pitchFamily="34" charset="0"/>
                      </a:endParaRPr>
                    </a:p>
                  </a:txBody>
                  <a:tcPr marL="91425" marR="91425" marT="83114" marB="83114"/>
                </a:tc>
                <a:extLst>
                  <a:ext uri="{0D108BD9-81ED-4DB2-BD59-A6C34878D82A}">
                    <a16:rowId xmlns:a16="http://schemas.microsoft.com/office/drawing/2014/main" val="3480168415"/>
                  </a:ext>
                </a:extLst>
              </a:tr>
              <a:tr h="197414">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Google</a:t>
                      </a: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Cool T-Shirts Search</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7</a:t>
                      </a:r>
                      <a:endParaRPr sz="1500" dirty="0">
                        <a:latin typeface="Aptos" panose="020B0004020202020204" pitchFamily="34" charset="0"/>
                      </a:endParaRPr>
                    </a:p>
                  </a:txBody>
                  <a:tcPr marL="91425" marR="91425" marT="83114" marB="83114"/>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b="0" i="0" u="none" strike="noStrike" cap="none" dirty="0">
                          <a:solidFill>
                            <a:srgbClr val="000000"/>
                          </a:solidFill>
                          <a:effectLst/>
                          <a:latin typeface="Aptos" panose="020B0004020202020204" pitchFamily="34" charset="0"/>
                          <a:ea typeface="Arial"/>
                          <a:cs typeface="Arial"/>
                          <a:sym typeface="Arial"/>
                        </a:rPr>
                        <a:t>3 – Checkout</a:t>
                      </a:r>
                      <a:endParaRPr lang="en-US" sz="1500" dirty="0">
                        <a:latin typeface="Aptos" panose="020B0004020202020204" pitchFamily="34" charset="0"/>
                      </a:endParaRPr>
                    </a:p>
                  </a:txBody>
                  <a:tcPr marL="91425" marR="91425" marT="83114" marB="83114"/>
                </a:tc>
                <a:extLst>
                  <a:ext uri="{0D108BD9-81ED-4DB2-BD59-A6C34878D82A}">
                    <a16:rowId xmlns:a16="http://schemas.microsoft.com/office/drawing/2014/main" val="2988081936"/>
                  </a:ext>
                </a:extLst>
              </a:tr>
            </a:tbl>
          </a:graphicData>
        </a:graphic>
      </p:graphicFrame>
    </p:spTree>
    <p:extLst>
      <p:ext uri="{BB962C8B-B14F-4D97-AF65-F5344CB8AC3E}">
        <p14:creationId xmlns:p14="http://schemas.microsoft.com/office/powerpoint/2010/main" val="4239809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graphicFrame>
        <p:nvGraphicFramePr>
          <p:cNvPr id="9" name="Shape 317">
            <a:extLst>
              <a:ext uri="{FF2B5EF4-FFF2-40B4-BE49-F238E27FC236}">
                <a16:creationId xmlns:a16="http://schemas.microsoft.com/office/drawing/2014/main" id="{E1AFB0F8-832F-E059-9D3F-A37690D87B15}"/>
              </a:ext>
            </a:extLst>
          </p:cNvPr>
          <p:cNvGraphicFramePr/>
          <p:nvPr>
            <p:extLst>
              <p:ext uri="{D42A27DB-BD31-4B8C-83A1-F6EECF244321}">
                <p14:modId xmlns:p14="http://schemas.microsoft.com/office/powerpoint/2010/main" val="1330693131"/>
              </p:ext>
            </p:extLst>
          </p:nvPr>
        </p:nvGraphicFramePr>
        <p:xfrm>
          <a:off x="466746" y="629731"/>
          <a:ext cx="8210508" cy="3644493"/>
        </p:xfrm>
        <a:graphic>
          <a:graphicData uri="http://schemas.openxmlformats.org/drawingml/2006/table">
            <a:tbl>
              <a:tblPr>
                <a:noFill/>
                <a:tableStyleId>{8628B589-4659-4227-9C68-565DD4A46BFE}</a:tableStyleId>
              </a:tblPr>
              <a:tblGrid>
                <a:gridCol w="1931628">
                  <a:extLst>
                    <a:ext uri="{9D8B030D-6E8A-4147-A177-3AD203B41FA5}">
                      <a16:colId xmlns:a16="http://schemas.microsoft.com/office/drawing/2014/main" val="20000"/>
                    </a:ext>
                  </a:extLst>
                </a:gridCol>
                <a:gridCol w="3002682">
                  <a:extLst>
                    <a:ext uri="{9D8B030D-6E8A-4147-A177-3AD203B41FA5}">
                      <a16:colId xmlns:a16="http://schemas.microsoft.com/office/drawing/2014/main" val="3145657253"/>
                    </a:ext>
                  </a:extLst>
                </a:gridCol>
                <a:gridCol w="1435206">
                  <a:extLst>
                    <a:ext uri="{9D8B030D-6E8A-4147-A177-3AD203B41FA5}">
                      <a16:colId xmlns:a16="http://schemas.microsoft.com/office/drawing/2014/main" val="20001"/>
                    </a:ext>
                  </a:extLst>
                </a:gridCol>
                <a:gridCol w="1840992">
                  <a:extLst>
                    <a:ext uri="{9D8B030D-6E8A-4147-A177-3AD203B41FA5}">
                      <a16:colId xmlns:a16="http://schemas.microsoft.com/office/drawing/2014/main" val="2058449683"/>
                    </a:ext>
                  </a:extLst>
                </a:gridCol>
              </a:tblGrid>
              <a:tr h="485869">
                <a:tc>
                  <a:txBody>
                    <a:bodyPr/>
                    <a:lstStyle/>
                    <a:p>
                      <a:pPr marL="0" lvl="0" indent="0" rtl="0">
                        <a:spcBef>
                          <a:spcPts val="0"/>
                        </a:spcBef>
                        <a:spcAft>
                          <a:spcPts val="0"/>
                        </a:spcAft>
                        <a:buNone/>
                      </a:pPr>
                      <a:r>
                        <a:rPr lang="en-GB" sz="1300" b="1" i="0" u="none" strike="noStrike" cap="none" dirty="0">
                          <a:solidFill>
                            <a:schemeClr val="bg1"/>
                          </a:solidFill>
                          <a:effectLst/>
                          <a:latin typeface="Arial"/>
                          <a:ea typeface="Arial"/>
                          <a:cs typeface="Arial"/>
                          <a:sym typeface="Arial"/>
                        </a:rPr>
                        <a:t>UTM Source</a:t>
                      </a:r>
                      <a:endParaRPr sz="900" b="1" dirty="0">
                        <a:solidFill>
                          <a:schemeClr val="bg1"/>
                        </a:solidFill>
                      </a:endParaRPr>
                    </a:p>
                  </a:txBody>
                  <a:tcPr marL="91425" marR="91425" marT="83114" marB="83114">
                    <a:solidFill>
                      <a:srgbClr val="204056">
                        <a:alpha val="82490"/>
                      </a:srgb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300" b="1" i="0" u="none" strike="noStrike" cap="none" dirty="0">
                          <a:solidFill>
                            <a:schemeClr val="bg1"/>
                          </a:solidFill>
                          <a:effectLst/>
                          <a:latin typeface="Arial"/>
                          <a:ea typeface="Arial"/>
                          <a:cs typeface="Arial"/>
                          <a:sym typeface="Arial"/>
                        </a:rPr>
                        <a:t>Campaign Name</a:t>
                      </a:r>
                      <a:endParaRPr sz="900" b="1" dirty="0">
                        <a:solidFill>
                          <a:schemeClr val="bg1"/>
                        </a:solidFill>
                      </a:endParaRPr>
                    </a:p>
                  </a:txBody>
                  <a:tcPr marL="91425" marR="91425" marT="83114" marB="83114">
                    <a:solidFill>
                      <a:srgbClr val="204056">
                        <a:alpha val="82490"/>
                      </a:srgbClr>
                    </a:solidFill>
                  </a:tcPr>
                </a:tc>
                <a:tc>
                  <a:txBody>
                    <a:bodyPr/>
                    <a:lstStyle/>
                    <a:p>
                      <a:pPr marL="0" lvl="0" indent="0" rtl="0">
                        <a:spcBef>
                          <a:spcPts val="0"/>
                        </a:spcBef>
                        <a:spcAft>
                          <a:spcPts val="0"/>
                        </a:spcAft>
                        <a:buNone/>
                      </a:pPr>
                      <a:r>
                        <a:rPr lang="en-GB" sz="1300" b="1" i="0" u="none" strike="noStrike" cap="none" dirty="0">
                          <a:solidFill>
                            <a:schemeClr val="bg1"/>
                          </a:solidFill>
                          <a:effectLst/>
                          <a:latin typeface="Arial"/>
                          <a:ea typeface="Arial"/>
                          <a:cs typeface="Arial"/>
                          <a:sym typeface="Arial"/>
                        </a:rPr>
                        <a:t>Page Views</a:t>
                      </a:r>
                    </a:p>
                  </a:txBody>
                  <a:tcPr marL="91425" marR="91425" marT="83114" marB="83114">
                    <a:solidFill>
                      <a:srgbClr val="204056">
                        <a:alpha val="82490"/>
                      </a:srgbClr>
                    </a:solidFill>
                  </a:tcPr>
                </a:tc>
                <a:tc>
                  <a:txBody>
                    <a:bodyPr/>
                    <a:lstStyle/>
                    <a:p>
                      <a:pPr marL="0" lvl="0" indent="0" rtl="0">
                        <a:spcBef>
                          <a:spcPts val="0"/>
                        </a:spcBef>
                        <a:spcAft>
                          <a:spcPts val="0"/>
                        </a:spcAft>
                        <a:buNone/>
                      </a:pPr>
                      <a:r>
                        <a:rPr lang="en-US" sz="1300" b="1" i="0" u="none" strike="noStrike" cap="none" dirty="0">
                          <a:solidFill>
                            <a:schemeClr val="bg1"/>
                          </a:solidFill>
                          <a:effectLst/>
                          <a:latin typeface="Arial"/>
                          <a:ea typeface="Arial"/>
                          <a:cs typeface="Arial"/>
                          <a:sym typeface="Arial"/>
                        </a:rPr>
                        <a:t>Page Name</a:t>
                      </a:r>
                      <a:endParaRPr lang="en-GB" sz="1300" b="1" i="0" u="none" strike="noStrike" cap="none" dirty="0">
                        <a:solidFill>
                          <a:schemeClr val="bg1"/>
                        </a:solidFill>
                        <a:effectLst/>
                        <a:latin typeface="Arial"/>
                        <a:ea typeface="Arial"/>
                        <a:cs typeface="Arial"/>
                        <a:sym typeface="Arial"/>
                      </a:endParaRPr>
                    </a:p>
                  </a:txBody>
                  <a:tcPr marL="91425" marR="91425" marT="83114" marB="83114">
                    <a:solidFill>
                      <a:srgbClr val="204056">
                        <a:alpha val="82490"/>
                      </a:srgbClr>
                    </a:solidFill>
                  </a:tcPr>
                </a:tc>
                <a:extLst>
                  <a:ext uri="{0D108BD9-81ED-4DB2-BD59-A6C34878D82A}">
                    <a16:rowId xmlns:a16="http://schemas.microsoft.com/office/drawing/2014/main" val="10000"/>
                  </a:ext>
                </a:extLst>
              </a:tr>
              <a:tr h="382516">
                <a:tc>
                  <a:txBody>
                    <a:bodyPr/>
                    <a:lstStyle/>
                    <a:p>
                      <a:pPr marL="0" lvl="0" indent="0" rtl="0">
                        <a:spcBef>
                          <a:spcPts val="0"/>
                        </a:spcBef>
                        <a:spcAft>
                          <a:spcPts val="0"/>
                        </a:spcAft>
                        <a:buNone/>
                      </a:pPr>
                      <a:r>
                        <a:rPr lang="en-GB" sz="1400" b="0" i="0" u="none" strike="noStrike" cap="none" dirty="0">
                          <a:solidFill>
                            <a:srgbClr val="000000"/>
                          </a:solidFill>
                          <a:effectLst/>
                          <a:latin typeface="Arial"/>
                          <a:ea typeface="Arial"/>
                          <a:cs typeface="Arial"/>
                          <a:sym typeface="Arial"/>
                        </a:rPr>
                        <a:t>E-Mail</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Weekly Newsletter</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GB" sz="1500" b="0" i="0" u="none" strike="noStrike" cap="none" dirty="0">
                          <a:solidFill>
                            <a:srgbClr val="000000"/>
                          </a:solidFill>
                          <a:effectLst/>
                          <a:latin typeface="Aptos" panose="020B0004020202020204" pitchFamily="34" charset="0"/>
                          <a:ea typeface="Arial"/>
                          <a:cs typeface="Arial"/>
                          <a:sym typeface="Arial"/>
                        </a:rPr>
                        <a:t>115</a:t>
                      </a:r>
                    </a:p>
                  </a:txBody>
                  <a:tcPr marL="91425" marR="91425" marT="83114" marB="83114"/>
                </a:tc>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4 – Purchase</a:t>
                      </a:r>
                      <a:endParaRPr lang="en-GB" sz="1500" b="0" i="0" u="none" strike="noStrike" cap="none" dirty="0">
                        <a:solidFill>
                          <a:srgbClr val="000000"/>
                        </a:solidFill>
                        <a:effectLst/>
                        <a:latin typeface="Aptos" panose="020B0004020202020204" pitchFamily="34" charset="0"/>
                        <a:ea typeface="Arial"/>
                        <a:cs typeface="Arial"/>
                        <a:sym typeface="Arial"/>
                      </a:endParaRPr>
                    </a:p>
                  </a:txBody>
                  <a:tcPr marL="91425" marR="91425" marT="83114" marB="83114"/>
                </a:tc>
                <a:extLst>
                  <a:ext uri="{0D108BD9-81ED-4DB2-BD59-A6C34878D82A}">
                    <a16:rowId xmlns:a16="http://schemas.microsoft.com/office/drawing/2014/main" val="10001"/>
                  </a:ext>
                </a:extLst>
              </a:tr>
              <a:tr h="382516">
                <a:tc>
                  <a:txBody>
                    <a:bodyPr/>
                    <a:lstStyle/>
                    <a:p>
                      <a:pPr rtl="0"/>
                      <a:r>
                        <a:rPr lang="en-US" sz="1500" b="0" i="0" u="none" strike="noStrike" cap="none" dirty="0">
                          <a:solidFill>
                            <a:srgbClr val="000000"/>
                          </a:solidFill>
                          <a:effectLst/>
                          <a:latin typeface="Aptos" panose="020B0004020202020204" pitchFamily="34" charset="0"/>
                          <a:ea typeface="Arial"/>
                          <a:cs typeface="Arial"/>
                          <a:sym typeface="Arial"/>
                        </a:rPr>
                        <a:t>Facebook</a:t>
                      </a:r>
                      <a:endParaRPr sz="1500" dirty="0">
                        <a:latin typeface="Aptos" panose="020B0004020202020204" pitchFamily="34" charset="0"/>
                      </a:endParaRPr>
                    </a:p>
                  </a:txBody>
                  <a:tcPr marL="91425" marR="91425" marT="83114" marB="83114"/>
                </a:tc>
                <a:tc>
                  <a:txBody>
                    <a:bodyPr/>
                    <a:lstStyle/>
                    <a:p>
                      <a:pPr rtl="0"/>
                      <a:r>
                        <a:rPr lang="en-US" sz="1500" dirty="0">
                          <a:latin typeface="Aptos" panose="020B0004020202020204" pitchFamily="34" charset="0"/>
                        </a:rPr>
                        <a:t>Retargeting Ad</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GB" sz="1500" b="0" i="0" u="none" strike="noStrike" cap="none" dirty="0">
                          <a:solidFill>
                            <a:srgbClr val="000000"/>
                          </a:solidFill>
                          <a:effectLst/>
                          <a:latin typeface="Aptos" panose="020B0004020202020204" pitchFamily="34" charset="0"/>
                          <a:ea typeface="Arial"/>
                          <a:cs typeface="Arial"/>
                          <a:sym typeface="Arial"/>
                        </a:rPr>
                        <a:t>113</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4 – Purchase</a:t>
                      </a:r>
                      <a:endParaRPr sz="1500" dirty="0">
                        <a:latin typeface="Aptos" panose="020B0004020202020204" pitchFamily="34" charset="0"/>
                      </a:endParaRPr>
                    </a:p>
                  </a:txBody>
                  <a:tcPr marL="91425" marR="91425" marT="83114" marB="83114"/>
                </a:tc>
                <a:extLst>
                  <a:ext uri="{0D108BD9-81ED-4DB2-BD59-A6C34878D82A}">
                    <a16:rowId xmlns:a16="http://schemas.microsoft.com/office/drawing/2014/main" val="10002"/>
                  </a:ext>
                </a:extLst>
              </a:tr>
              <a:tr h="382516">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E-Mail</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Retargeting Campaign</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GB" sz="1500" b="0" i="0" u="none" strike="noStrike" cap="none" dirty="0">
                          <a:solidFill>
                            <a:srgbClr val="000000"/>
                          </a:solidFill>
                          <a:effectLst/>
                          <a:latin typeface="Aptos" panose="020B0004020202020204" pitchFamily="34" charset="0"/>
                          <a:ea typeface="Arial"/>
                          <a:cs typeface="Arial"/>
                          <a:sym typeface="Arial"/>
                        </a:rPr>
                        <a:t>54</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4 – Purchase</a:t>
                      </a:r>
                      <a:endParaRPr sz="1500" dirty="0">
                        <a:latin typeface="Aptos" panose="020B0004020202020204" pitchFamily="34" charset="0"/>
                      </a:endParaRPr>
                    </a:p>
                  </a:txBody>
                  <a:tcPr marL="91425" marR="91425" marT="83114" marB="83114"/>
                </a:tc>
                <a:extLst>
                  <a:ext uri="{0D108BD9-81ED-4DB2-BD59-A6C34878D82A}">
                    <a16:rowId xmlns:a16="http://schemas.microsoft.com/office/drawing/2014/main" val="10003"/>
                  </a:ext>
                </a:extLst>
              </a:tr>
              <a:tr h="0">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Google</a:t>
                      </a: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Paid Search</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GB" sz="1500" b="0" i="0" u="none" strike="noStrike" cap="none" dirty="0">
                          <a:solidFill>
                            <a:srgbClr val="000000"/>
                          </a:solidFill>
                          <a:effectLst/>
                          <a:latin typeface="Aptos" panose="020B0004020202020204" pitchFamily="34" charset="0"/>
                          <a:ea typeface="Arial"/>
                          <a:cs typeface="Arial"/>
                          <a:sym typeface="Arial"/>
                        </a:rPr>
                        <a:t>52</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4 – Purchase</a:t>
                      </a:r>
                      <a:endParaRPr sz="1500" dirty="0">
                        <a:latin typeface="Aptos" panose="020B0004020202020204" pitchFamily="34" charset="0"/>
                      </a:endParaRPr>
                    </a:p>
                  </a:txBody>
                  <a:tcPr marL="91425" marR="91425" marT="83114" marB="83114"/>
                </a:tc>
                <a:extLst>
                  <a:ext uri="{0D108BD9-81ED-4DB2-BD59-A6C34878D82A}">
                    <a16:rowId xmlns:a16="http://schemas.microsoft.com/office/drawing/2014/main" val="2563144024"/>
                  </a:ext>
                </a:extLst>
              </a:tr>
              <a:tr h="263219">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NYTimes</a:t>
                      </a: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Getting To Know Cool T –Shirts</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9</a:t>
                      </a:r>
                      <a:endParaRPr sz="1500" dirty="0">
                        <a:latin typeface="Aptos" panose="020B0004020202020204" pitchFamily="34" charset="0"/>
                      </a:endParaRPr>
                    </a:p>
                  </a:txBody>
                  <a:tcPr marL="91425" marR="91425" marT="83114" marB="83114"/>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b="0" i="0" u="none" strike="noStrike" cap="none" dirty="0">
                          <a:solidFill>
                            <a:srgbClr val="000000"/>
                          </a:solidFill>
                          <a:effectLst/>
                          <a:latin typeface="Aptos" panose="020B0004020202020204" pitchFamily="34" charset="0"/>
                          <a:ea typeface="Arial"/>
                          <a:cs typeface="Arial"/>
                          <a:sym typeface="Arial"/>
                        </a:rPr>
                        <a:t>4 – Purchase</a:t>
                      </a:r>
                      <a:endParaRPr lang="en-US" sz="1500" dirty="0">
                        <a:latin typeface="Aptos" panose="020B0004020202020204" pitchFamily="34" charset="0"/>
                      </a:endParaRPr>
                    </a:p>
                  </a:txBody>
                  <a:tcPr marL="91425" marR="91425" marT="83114" marB="83114"/>
                </a:tc>
                <a:extLst>
                  <a:ext uri="{0D108BD9-81ED-4DB2-BD59-A6C34878D82A}">
                    <a16:rowId xmlns:a16="http://schemas.microsoft.com/office/drawing/2014/main" val="3155366166"/>
                  </a:ext>
                </a:extLst>
              </a:tr>
              <a:tr h="197414">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BuzzFeed</a:t>
                      </a: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Ten Crazy Cool T-Shirts Facts</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9</a:t>
                      </a:r>
                      <a:endParaRPr sz="1500" dirty="0">
                        <a:latin typeface="Aptos" panose="020B0004020202020204" pitchFamily="34" charset="0"/>
                      </a:endParaRPr>
                    </a:p>
                  </a:txBody>
                  <a:tcPr marL="91425" marR="91425" marT="83114" marB="83114"/>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b="0" i="0" u="none" strike="noStrike" cap="none" dirty="0">
                          <a:solidFill>
                            <a:srgbClr val="000000"/>
                          </a:solidFill>
                          <a:effectLst/>
                          <a:latin typeface="Aptos" panose="020B0004020202020204" pitchFamily="34" charset="0"/>
                          <a:ea typeface="Arial"/>
                          <a:cs typeface="Arial"/>
                          <a:sym typeface="Arial"/>
                        </a:rPr>
                        <a:t>4 – Purchase</a:t>
                      </a:r>
                      <a:endParaRPr lang="en-US" sz="1500" dirty="0">
                        <a:latin typeface="Aptos" panose="020B0004020202020204" pitchFamily="34" charset="0"/>
                      </a:endParaRPr>
                    </a:p>
                  </a:txBody>
                  <a:tcPr marL="91425" marR="91425" marT="83114" marB="83114"/>
                </a:tc>
                <a:extLst>
                  <a:ext uri="{0D108BD9-81ED-4DB2-BD59-A6C34878D82A}">
                    <a16:rowId xmlns:a16="http://schemas.microsoft.com/office/drawing/2014/main" val="1023641611"/>
                  </a:ext>
                </a:extLst>
              </a:tr>
              <a:tr h="197414">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Medium</a:t>
                      </a: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Interviews With Cool T-Shirts</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7</a:t>
                      </a:r>
                      <a:endParaRPr sz="1500" dirty="0">
                        <a:latin typeface="Aptos" panose="020B0004020202020204" pitchFamily="34" charset="0"/>
                      </a:endParaRPr>
                    </a:p>
                  </a:txBody>
                  <a:tcPr marL="91425" marR="91425" marT="83114" marB="83114"/>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b="0" i="0" u="none" strike="noStrike" cap="none" dirty="0">
                          <a:solidFill>
                            <a:srgbClr val="000000"/>
                          </a:solidFill>
                          <a:effectLst/>
                          <a:latin typeface="Aptos" panose="020B0004020202020204" pitchFamily="34" charset="0"/>
                          <a:ea typeface="Arial"/>
                          <a:cs typeface="Arial"/>
                          <a:sym typeface="Arial"/>
                        </a:rPr>
                        <a:t>4 – Purchase</a:t>
                      </a:r>
                      <a:endParaRPr lang="en-US" sz="1500" dirty="0">
                        <a:latin typeface="Aptos" panose="020B0004020202020204" pitchFamily="34" charset="0"/>
                      </a:endParaRPr>
                    </a:p>
                  </a:txBody>
                  <a:tcPr marL="91425" marR="91425" marT="83114" marB="83114"/>
                </a:tc>
                <a:extLst>
                  <a:ext uri="{0D108BD9-81ED-4DB2-BD59-A6C34878D82A}">
                    <a16:rowId xmlns:a16="http://schemas.microsoft.com/office/drawing/2014/main" val="3480168415"/>
                  </a:ext>
                </a:extLst>
              </a:tr>
              <a:tr h="197414">
                <a:tc>
                  <a:txBody>
                    <a:bodyPr/>
                    <a:lstStyle/>
                    <a:p>
                      <a:pPr marL="0" lvl="0" indent="0" rtl="0">
                        <a:spcBef>
                          <a:spcPts val="0"/>
                        </a:spcBef>
                        <a:spcAft>
                          <a:spcPts val="0"/>
                        </a:spcAft>
                        <a:buNone/>
                      </a:pPr>
                      <a:r>
                        <a:rPr lang="en-US" sz="1500" b="0" i="0" u="none" strike="noStrike" cap="none" dirty="0">
                          <a:solidFill>
                            <a:srgbClr val="000000"/>
                          </a:solidFill>
                          <a:effectLst/>
                          <a:latin typeface="Aptos" panose="020B0004020202020204" pitchFamily="34" charset="0"/>
                          <a:ea typeface="Arial"/>
                          <a:cs typeface="Arial"/>
                          <a:sym typeface="Arial"/>
                        </a:rPr>
                        <a:t>Google</a:t>
                      </a: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Cool T-Shirts Search</a:t>
                      </a:r>
                      <a:endParaRPr sz="1500" dirty="0">
                        <a:latin typeface="Aptos" panose="020B0004020202020204" pitchFamily="34" charset="0"/>
                      </a:endParaRPr>
                    </a:p>
                  </a:txBody>
                  <a:tcPr marL="91425" marR="91425" marT="83114" marB="83114"/>
                </a:tc>
                <a:tc>
                  <a:txBody>
                    <a:bodyPr/>
                    <a:lstStyle/>
                    <a:p>
                      <a:pPr marL="0" lvl="0" indent="0" rtl="0">
                        <a:spcBef>
                          <a:spcPts val="0"/>
                        </a:spcBef>
                        <a:spcAft>
                          <a:spcPts val="0"/>
                        </a:spcAft>
                        <a:buNone/>
                      </a:pPr>
                      <a:r>
                        <a:rPr lang="en-US" sz="1500" dirty="0">
                          <a:latin typeface="Aptos" panose="020B0004020202020204" pitchFamily="34" charset="0"/>
                        </a:rPr>
                        <a:t>2</a:t>
                      </a:r>
                      <a:endParaRPr sz="1500" dirty="0">
                        <a:latin typeface="Aptos" panose="020B0004020202020204" pitchFamily="34" charset="0"/>
                      </a:endParaRPr>
                    </a:p>
                  </a:txBody>
                  <a:tcPr marL="91425" marR="91425" marT="83114" marB="83114"/>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500" b="0" i="0" u="none" strike="noStrike" cap="none" dirty="0">
                          <a:solidFill>
                            <a:srgbClr val="000000"/>
                          </a:solidFill>
                          <a:effectLst/>
                          <a:latin typeface="Aptos" panose="020B0004020202020204" pitchFamily="34" charset="0"/>
                          <a:ea typeface="Arial"/>
                          <a:cs typeface="Arial"/>
                          <a:sym typeface="Arial"/>
                        </a:rPr>
                        <a:t>4 – Purchase</a:t>
                      </a:r>
                      <a:endParaRPr lang="en-US" sz="1500" dirty="0">
                        <a:latin typeface="Aptos" panose="020B0004020202020204" pitchFamily="34" charset="0"/>
                      </a:endParaRPr>
                    </a:p>
                  </a:txBody>
                  <a:tcPr marL="91425" marR="91425" marT="83114" marB="83114"/>
                </a:tc>
                <a:extLst>
                  <a:ext uri="{0D108BD9-81ED-4DB2-BD59-A6C34878D82A}">
                    <a16:rowId xmlns:a16="http://schemas.microsoft.com/office/drawing/2014/main" val="2988081936"/>
                  </a:ext>
                </a:extLst>
              </a:tr>
            </a:tbl>
          </a:graphicData>
        </a:graphic>
      </p:graphicFrame>
    </p:spTree>
    <p:extLst>
      <p:ext uri="{BB962C8B-B14F-4D97-AF65-F5344CB8AC3E}">
        <p14:creationId xmlns:p14="http://schemas.microsoft.com/office/powerpoint/2010/main" val="921990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460841"/>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GB"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rPr>
              <a:t>Question 2, a</a:t>
            </a:r>
          </a:p>
        </p:txBody>
      </p:sp>
      <p:sp>
        <p:nvSpPr>
          <p:cNvPr id="323" name="Shape 323"/>
          <p:cNvSpPr txBox="1"/>
          <p:nvPr/>
        </p:nvSpPr>
        <p:spPr>
          <a:xfrm>
            <a:off x="3876993" y="747781"/>
            <a:ext cx="4871985" cy="4103093"/>
          </a:xfrm>
          <a:prstGeom prst="rect">
            <a:avLst/>
          </a:prstGeom>
          <a:solidFill>
            <a:srgbClr val="D9D9D9"/>
          </a:solidFill>
          <a:ln>
            <a:noFill/>
          </a:ln>
        </p:spPr>
        <p:txBody>
          <a:bodyPr spcFirstLastPara="1" wrap="square" lIns="91425" tIns="91425" rIns="91425" bIns="91425" anchor="t" anchorCtr="0">
            <a:noAutofit/>
          </a:bodyPr>
          <a:lstStyle/>
          <a:p>
            <a:pPr rtl="0">
              <a:spcBef>
                <a:spcPts val="0"/>
              </a:spcBef>
              <a:spcAft>
                <a:spcPts val="0"/>
              </a:spcAft>
            </a:pPr>
            <a:r>
              <a:rPr lang="en-GB" b="0" i="0" u="none" strike="noStrike" dirty="0">
                <a:solidFill>
                  <a:srgbClr val="3C78D8"/>
                </a:solidFill>
                <a:effectLst/>
                <a:latin typeface="Aptos" panose="020B0004020202020204" pitchFamily="34" charset="0"/>
              </a:rPr>
              <a:t>WITH </a:t>
            </a:r>
            <a:r>
              <a:rPr lang="en-GB" b="0" i="0" u="none" strike="noStrike" dirty="0" err="1">
                <a:solidFill>
                  <a:srgbClr val="3C78D8"/>
                </a:solidFill>
                <a:effectLst/>
                <a:latin typeface="Aptos" panose="020B0004020202020204" pitchFamily="34" charset="0"/>
              </a:rPr>
              <a:t>last_touch</a:t>
            </a:r>
            <a:r>
              <a:rPr lang="en-GB" b="0" i="0" u="none" strike="noStrike" dirty="0">
                <a:solidFill>
                  <a:srgbClr val="3C78D8"/>
                </a:solidFill>
                <a:effectLst/>
                <a:latin typeface="Aptos" panose="020B0004020202020204" pitchFamily="34" charset="0"/>
              </a:rPr>
              <a:t> AS (</a:t>
            </a:r>
          </a:p>
          <a:p>
            <a:pPr rtl="0">
              <a:spcBef>
                <a:spcPts val="0"/>
              </a:spcBef>
              <a:spcAft>
                <a:spcPts val="0"/>
              </a:spcAft>
            </a:pPr>
            <a:r>
              <a:rPr lang="en-GB" b="0" i="0" u="none" strike="noStrike" dirty="0">
                <a:solidFill>
                  <a:srgbClr val="3C78D8"/>
                </a:solidFill>
                <a:effectLst/>
                <a:latin typeface="Aptos" panose="020B0004020202020204" pitchFamily="34" charset="0"/>
              </a:rPr>
              <a:t>    SELECT </a:t>
            </a:r>
            <a:r>
              <a:rPr lang="en-GB" b="0" i="0" u="none" strike="noStrike" dirty="0" err="1">
                <a:solidFill>
                  <a:srgbClr val="3C78D8"/>
                </a:solidFill>
                <a:effectLst/>
                <a:latin typeface="Aptos" panose="020B0004020202020204" pitchFamily="34" charset="0"/>
              </a:rPr>
              <a:t>user_id</a:t>
            </a:r>
            <a:r>
              <a:rPr lang="en-GB" b="0" i="0" u="none" strike="noStrike" dirty="0">
                <a:solidFill>
                  <a:srgbClr val="3C78D8"/>
                </a:solidFill>
                <a:effectLst/>
                <a:latin typeface="Aptos" panose="020B0004020202020204" pitchFamily="34" charset="0"/>
              </a:rPr>
              <a:t>, MAX(timestamp) AS </a:t>
            </a:r>
            <a:r>
              <a:rPr lang="en-GB" b="0" i="0" u="none" strike="noStrike" dirty="0" err="1">
                <a:solidFill>
                  <a:srgbClr val="3C78D8"/>
                </a:solidFill>
                <a:effectLst/>
                <a:latin typeface="Aptos" panose="020B0004020202020204" pitchFamily="34" charset="0"/>
              </a:rPr>
              <a:t>last_touch_at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FROM </a:t>
            </a:r>
            <a:r>
              <a:rPr lang="en-GB" b="0" i="0" u="none" strike="noStrike" dirty="0" err="1">
                <a:solidFill>
                  <a:srgbClr val="3C78D8"/>
                </a:solidFill>
                <a:effectLst/>
                <a:latin typeface="Aptos" panose="020B0004020202020204" pitchFamily="34" charset="0"/>
              </a:rPr>
              <a:t>page_visits</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GROUP BY 1</a:t>
            </a:r>
          </a:p>
          <a:p>
            <a:pPr rtl="0">
              <a:spcBef>
                <a:spcPts val="0"/>
              </a:spcBef>
              <a:spcAft>
                <a:spcPts val="0"/>
              </a:spcAft>
            </a:pPr>
            <a:r>
              <a:rPr lang="en-GB" b="0" i="0" u="none" strike="noStrike" dirty="0">
                <a:solidFill>
                  <a:srgbClr val="3C78D8"/>
                </a:solidFill>
                <a:effectLst/>
                <a:latin typeface="Aptos" panose="020B0004020202020204" pitchFamily="34" charset="0"/>
              </a:rPr>
              <a:t>),</a:t>
            </a:r>
            <a:endParaRPr lang="en-GB" b="0" dirty="0">
              <a:effectLst/>
              <a:latin typeface="Aptos" panose="020B0004020202020204" pitchFamily="34" charset="0"/>
            </a:endParaRPr>
          </a:p>
          <a:p>
            <a:pPr rtl="0">
              <a:spcBef>
                <a:spcPts val="0"/>
              </a:spcBef>
              <a:spcAft>
                <a:spcPts val="0"/>
              </a:spcAft>
            </a:pPr>
            <a:r>
              <a:rPr lang="en-GB" b="0" i="0" u="none" strike="noStrike" dirty="0" err="1">
                <a:solidFill>
                  <a:srgbClr val="3C78D8"/>
                </a:solidFill>
                <a:effectLst/>
                <a:latin typeface="Aptos" panose="020B0004020202020204" pitchFamily="34" charset="0"/>
              </a:rPr>
              <a:t>lt_attr</a:t>
            </a:r>
            <a:r>
              <a:rPr lang="en-GB" b="0" i="0" u="none" strike="noStrike" dirty="0">
                <a:solidFill>
                  <a:srgbClr val="3C78D8"/>
                </a:solidFill>
                <a:effectLst/>
                <a:latin typeface="Aptos" panose="020B0004020202020204" pitchFamily="34" charset="0"/>
              </a:rPr>
              <a:t> AS (</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SELECT </a:t>
            </a:r>
            <a:r>
              <a:rPr lang="en-GB" b="0" i="0" u="none" strike="noStrike" dirty="0" err="1">
                <a:solidFill>
                  <a:srgbClr val="3C78D8"/>
                </a:solidFill>
                <a:effectLst/>
                <a:latin typeface="Aptos" panose="020B0004020202020204" pitchFamily="34" charset="0"/>
              </a:rPr>
              <a:t>lt.user_id</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lt.first_touch_at</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pv.utm_source</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pv.utm_campaign</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FROM </a:t>
            </a:r>
            <a:r>
              <a:rPr lang="en-GB" b="0" i="0" u="none" strike="noStrike" dirty="0" err="1">
                <a:solidFill>
                  <a:srgbClr val="3C78D8"/>
                </a:solidFill>
                <a:effectLst/>
                <a:latin typeface="Aptos" panose="020B0004020202020204" pitchFamily="34" charset="0"/>
              </a:rPr>
              <a:t>last_touch</a:t>
            </a:r>
            <a:r>
              <a:rPr lang="en-GB" b="0" i="0" u="none" strike="noStrike" dirty="0">
                <a:solidFill>
                  <a:srgbClr val="3C78D8"/>
                </a:solidFill>
                <a:effectLst/>
                <a:latin typeface="Aptos" panose="020B0004020202020204" pitchFamily="34" charset="0"/>
              </a:rPr>
              <a:t> ft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JOIN </a:t>
            </a:r>
            <a:r>
              <a:rPr lang="en-GB" b="0" i="0" u="none" strike="noStrike" dirty="0" err="1">
                <a:solidFill>
                  <a:srgbClr val="3C78D8"/>
                </a:solidFill>
                <a:effectLst/>
                <a:latin typeface="Aptos" panose="020B0004020202020204" pitchFamily="34" charset="0"/>
              </a:rPr>
              <a:t>page_visits</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ON </a:t>
            </a:r>
            <a:r>
              <a:rPr lang="en-GB" b="0" i="0" u="none" strike="noStrike" dirty="0" err="1">
                <a:solidFill>
                  <a:srgbClr val="3C78D8"/>
                </a:solidFill>
                <a:effectLst/>
                <a:latin typeface="Aptos" panose="020B0004020202020204" pitchFamily="34" charset="0"/>
              </a:rPr>
              <a:t>lt.user_id</a:t>
            </a:r>
            <a:r>
              <a:rPr lang="en-GB" b="0" i="0" u="none" strike="noStrike" dirty="0">
                <a:solidFill>
                  <a:srgbClr val="3C78D8"/>
                </a:solidFill>
                <a:effectLst/>
                <a:latin typeface="Aptos" panose="020B0004020202020204" pitchFamily="34" charset="0"/>
              </a:rPr>
              <a:t> = </a:t>
            </a:r>
            <a:r>
              <a:rPr lang="en-GB" b="0" i="0" u="none" strike="noStrike" dirty="0" err="1">
                <a:solidFill>
                  <a:srgbClr val="3C78D8"/>
                </a:solidFill>
                <a:effectLst/>
                <a:latin typeface="Aptos" panose="020B0004020202020204" pitchFamily="34" charset="0"/>
              </a:rPr>
              <a:t>pv.user_id</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AND </a:t>
            </a:r>
            <a:r>
              <a:rPr lang="en-GB" b="0" i="0" u="none" strike="noStrike" dirty="0" err="1">
                <a:solidFill>
                  <a:srgbClr val="3C78D8"/>
                </a:solidFill>
                <a:effectLst/>
                <a:latin typeface="Aptos" panose="020B0004020202020204" pitchFamily="34" charset="0"/>
              </a:rPr>
              <a:t>lt.last_touch_at</a:t>
            </a:r>
            <a:r>
              <a:rPr lang="en-GB" b="0" i="0" u="none" strike="noStrike" dirty="0">
                <a:solidFill>
                  <a:srgbClr val="3C78D8"/>
                </a:solidFill>
                <a:effectLst/>
                <a:latin typeface="Aptos" panose="020B0004020202020204" pitchFamily="34" charset="0"/>
              </a:rPr>
              <a:t> = </a:t>
            </a:r>
            <a:r>
              <a:rPr lang="en-GB" b="0" i="0" u="none" strike="noStrike" dirty="0" err="1">
                <a:solidFill>
                  <a:srgbClr val="3C78D8"/>
                </a:solidFill>
                <a:effectLst/>
                <a:latin typeface="Aptos" panose="020B0004020202020204" pitchFamily="34" charset="0"/>
              </a:rPr>
              <a:t>pv.timestamp</a:t>
            </a:r>
            <a:endParaRPr lang="en-GB" b="0" i="0" u="none" strike="noStrike" dirty="0">
              <a:solidFill>
                <a:srgbClr val="3C78D8"/>
              </a:solidFill>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SELECT </a:t>
            </a:r>
            <a:r>
              <a:rPr lang="en-GB" b="0" i="0" u="none" strike="noStrike" dirty="0" err="1">
                <a:solidFill>
                  <a:srgbClr val="3C78D8"/>
                </a:solidFill>
                <a:effectLst/>
                <a:latin typeface="Aptos" panose="020B0004020202020204" pitchFamily="34" charset="0"/>
              </a:rPr>
              <a:t>lt_attr.utm_source</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lt_attr.utm_campaign</a:t>
            </a:r>
            <a:r>
              <a:rPr lang="en-GB" b="0" i="0" u="none" strike="noStrike" dirty="0">
                <a:solidFill>
                  <a:srgbClr val="3C78D8"/>
                </a:solidFill>
                <a:effectLst/>
                <a:latin typeface="Aptos" panose="020B0004020202020204" pitchFamily="34" charset="0"/>
              </a:rPr>
              <a:t>, COUNT(*)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FROM </a:t>
            </a:r>
            <a:r>
              <a:rPr lang="en-GB" b="0" i="0" u="none" strike="noStrike" dirty="0" err="1">
                <a:solidFill>
                  <a:srgbClr val="3C78D8"/>
                </a:solidFill>
                <a:effectLst/>
                <a:latin typeface="Aptos" panose="020B0004020202020204" pitchFamily="34" charset="0"/>
              </a:rPr>
              <a:t>lt_attr</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GROUP BY 1, 2</a:t>
            </a:r>
            <a:endParaRPr lang="en-GB" dirty="0">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ORDER BY 3</a:t>
            </a:r>
            <a:endParaRPr lang="en-GB" dirty="0">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DESC;</a:t>
            </a:r>
            <a:endParaRPr lang="en-GB" b="0" dirty="0">
              <a:effectLst/>
              <a:latin typeface="Aptos" panose="020B0004020202020204" pitchFamily="34" charset="0"/>
            </a:endParaRPr>
          </a:p>
          <a:p>
            <a:br>
              <a:rPr lang="en-GB" dirty="0">
                <a:latin typeface="Aptos" panose="020B0004020202020204" pitchFamily="34" charset="0"/>
              </a:rPr>
            </a:br>
            <a:endParaRPr dirty="0">
              <a:latin typeface="Aptos" panose="020B0004020202020204" pitchFamily="34" charset="0"/>
              <a:ea typeface="Courier New"/>
              <a:cs typeface="Courier New"/>
              <a:sym typeface="Courier New"/>
            </a:endParaRPr>
          </a:p>
        </p:txBody>
      </p:sp>
      <p:sp>
        <p:nvSpPr>
          <p:cNvPr id="324" name="Shape 324"/>
          <p:cNvSpPr txBox="1"/>
          <p:nvPr/>
        </p:nvSpPr>
        <p:spPr>
          <a:xfrm>
            <a:off x="177975" y="755098"/>
            <a:ext cx="3501571" cy="3746401"/>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SzPts val="1200"/>
            </a:pPr>
            <a:r>
              <a:rPr lang="en-US" sz="1600" b="0" i="0" u="none" strike="noStrike" dirty="0">
                <a:solidFill>
                  <a:srgbClr val="000000"/>
                </a:solidFill>
                <a:effectLst/>
                <a:latin typeface="Aptos" panose="020B0004020202020204" pitchFamily="34" charset="0"/>
              </a:rPr>
              <a:t>The query describes the “first_touch” temporary table first, then describes the “ft_attr” which in it defines “first_touch” as “ft” and “page_visits” as “</a:t>
            </a:r>
            <a:r>
              <a:rPr lang="en-US" sz="1600" b="0" i="0" u="none" strike="noStrike" dirty="0" err="1">
                <a:solidFill>
                  <a:srgbClr val="000000"/>
                </a:solidFill>
                <a:effectLst/>
                <a:latin typeface="Aptos" panose="020B0004020202020204" pitchFamily="34" charset="0"/>
              </a:rPr>
              <a:t>pv</a:t>
            </a:r>
            <a:r>
              <a:rPr lang="en-US" sz="1600" b="0" i="0" u="none" strike="noStrike" dirty="0">
                <a:solidFill>
                  <a:srgbClr val="000000"/>
                </a:solidFill>
                <a:effectLst/>
                <a:latin typeface="Aptos" panose="020B0004020202020204" pitchFamily="34" charset="0"/>
              </a:rPr>
              <a:t>”, where it also joins both tables by claiming “ft.user_id” and “pv.user_id” as an equation to generate the combination on. Finally, it calls for the “ft_attr.utm_source” and “ft_attr.utm_campaign” columns, where also the integer count of the number of each user id these columns when put together.</a:t>
            </a:r>
            <a:endParaRPr lang="en-US" sz="1600" dirty="0">
              <a:latin typeface="Aptos" panose="020B0004020202020204" pitchFamily="34" charset="0"/>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475471"/>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GB"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rPr>
              <a:t>Question 2, a</a:t>
            </a:r>
          </a:p>
        </p:txBody>
      </p:sp>
      <p:sp>
        <p:nvSpPr>
          <p:cNvPr id="331" name="Shape 331"/>
          <p:cNvSpPr txBox="1"/>
          <p:nvPr/>
        </p:nvSpPr>
        <p:spPr>
          <a:xfrm>
            <a:off x="387706" y="1201325"/>
            <a:ext cx="7849209" cy="2141721"/>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lvl="0" rtl="0">
              <a:lnSpc>
                <a:spcPct val="115000"/>
              </a:lnSpc>
              <a:spcBef>
                <a:spcPts val="0"/>
              </a:spcBef>
              <a:spcAft>
                <a:spcPts val="0"/>
              </a:spcAft>
              <a:buSzPts val="1200"/>
            </a:pPr>
            <a:r>
              <a:rPr lang="en-US" sz="1600" b="0" i="0" u="none" strike="noStrike" dirty="0">
                <a:solidFill>
                  <a:srgbClr val="000000"/>
                </a:solidFill>
                <a:effectLst/>
                <a:latin typeface="Aptos" panose="020B0004020202020204" pitchFamily="34" charset="0"/>
              </a:rPr>
              <a:t>The query describes the “first_touch” temporary table first, then describes the “ft_attr” which in it defines “first_touch” as “ft” and “page_visits” as “</a:t>
            </a:r>
            <a:r>
              <a:rPr lang="en-US" sz="1600" b="0" i="0" u="none" strike="noStrike" dirty="0" err="1">
                <a:solidFill>
                  <a:srgbClr val="000000"/>
                </a:solidFill>
                <a:effectLst/>
                <a:latin typeface="Aptos" panose="020B0004020202020204" pitchFamily="34" charset="0"/>
              </a:rPr>
              <a:t>pv</a:t>
            </a:r>
            <a:r>
              <a:rPr lang="en-US" sz="1600" b="0" i="0" u="none" strike="noStrike" dirty="0">
                <a:solidFill>
                  <a:srgbClr val="000000"/>
                </a:solidFill>
                <a:effectLst/>
                <a:latin typeface="Aptos" panose="020B0004020202020204" pitchFamily="34" charset="0"/>
              </a:rPr>
              <a:t>”, where it also joins both tables by claiming “ft.user_id” and “pv.user_id” as an equation to generate the combination on. Finally, it calls for the “ft_attr.utm_source” and “ft_attr.utm_campaign” columns, where also the integer count of the number of each user id these columns when put together.</a:t>
            </a:r>
            <a:endParaRPr sz="1600" dirty="0">
              <a:latin typeface="Aptos" panose="020B0004020202020204" pitchFamily="34" charset="0"/>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01972" y="231665"/>
            <a:ext cx="852060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rPr>
              <a:t>Question 2, b</a:t>
            </a:r>
            <a:endParaRPr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endParaRPr>
          </a:p>
        </p:txBody>
      </p:sp>
      <p:sp>
        <p:nvSpPr>
          <p:cNvPr id="316" name="Shape 316"/>
          <p:cNvSpPr txBox="1"/>
          <p:nvPr/>
        </p:nvSpPr>
        <p:spPr>
          <a:xfrm>
            <a:off x="177975" y="702263"/>
            <a:ext cx="8520600" cy="48766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fontAlgn="base">
              <a:spcBef>
                <a:spcPts val="0"/>
              </a:spcBef>
              <a:spcAft>
                <a:spcPts val="0"/>
              </a:spcAft>
            </a:pPr>
            <a:r>
              <a:rPr lang="en-US" sz="1600" b="0" i="0" u="none" strike="noStrike" dirty="0" err="1">
                <a:solidFill>
                  <a:srgbClr val="000000"/>
                </a:solidFill>
                <a:effectLst/>
                <a:latin typeface="Aptos" panose="020B0004020202020204" pitchFamily="34" charset="0"/>
              </a:rPr>
              <a:t>2b</a:t>
            </a:r>
            <a:r>
              <a:rPr lang="en-US" sz="1600" b="0" i="0" u="none" strike="noStrike" dirty="0">
                <a:solidFill>
                  <a:srgbClr val="000000"/>
                </a:solidFill>
                <a:effectLst/>
                <a:latin typeface="Aptos" panose="020B0004020202020204" pitchFamily="34" charset="0"/>
              </a:rPr>
              <a:t>. How many last touches is each campaign responsible for?</a:t>
            </a:r>
          </a:p>
        </p:txBody>
      </p:sp>
      <p:sp>
        <p:nvSpPr>
          <p:cNvPr id="8" name="Shape 316">
            <a:extLst>
              <a:ext uri="{FF2B5EF4-FFF2-40B4-BE49-F238E27FC236}">
                <a16:creationId xmlns:a16="http://schemas.microsoft.com/office/drawing/2014/main" id="{B5741CD5-1289-8C55-10DF-F54C8CBAAF1A}"/>
              </a:ext>
            </a:extLst>
          </p:cNvPr>
          <p:cNvSpPr txBox="1"/>
          <p:nvPr/>
        </p:nvSpPr>
        <p:spPr>
          <a:xfrm>
            <a:off x="201973" y="1189926"/>
            <a:ext cx="2007218" cy="3879508"/>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rtl="0">
              <a:spcBef>
                <a:spcPts val="0"/>
              </a:spcBef>
              <a:spcAft>
                <a:spcPts val="0"/>
              </a:spcAft>
            </a:pPr>
            <a:r>
              <a:rPr lang="en-US" sz="1600" b="0" i="0" u="none" strike="noStrike" dirty="0">
                <a:solidFill>
                  <a:srgbClr val="000000"/>
                </a:solidFill>
                <a:effectLst/>
                <a:latin typeface="Aptos" panose="020B0004020202020204" pitchFamily="34" charset="0"/>
              </a:rPr>
              <a:t>This equation is basically the same as the one before, which actually also just gives the “last touch”, instead of the “first_touch”.</a:t>
            </a:r>
            <a:endParaRPr sz="1600" dirty="0">
              <a:latin typeface="Aptos" panose="020B0004020202020204" pitchFamily="34" charset="0"/>
              <a:ea typeface="Roboto"/>
              <a:cs typeface="Roboto"/>
              <a:sym typeface="Roboto"/>
            </a:endParaRPr>
          </a:p>
        </p:txBody>
      </p:sp>
      <p:sp>
        <p:nvSpPr>
          <p:cNvPr id="4" name="Shape 323">
            <a:extLst>
              <a:ext uri="{FF2B5EF4-FFF2-40B4-BE49-F238E27FC236}">
                <a16:creationId xmlns:a16="http://schemas.microsoft.com/office/drawing/2014/main" id="{1917EF2F-B531-AD00-7F60-AC43466E1F3B}"/>
              </a:ext>
            </a:extLst>
          </p:cNvPr>
          <p:cNvSpPr txBox="1"/>
          <p:nvPr/>
        </p:nvSpPr>
        <p:spPr>
          <a:xfrm>
            <a:off x="2233189" y="1189926"/>
            <a:ext cx="6465386" cy="3879508"/>
          </a:xfrm>
          <a:prstGeom prst="rect">
            <a:avLst/>
          </a:prstGeom>
          <a:solidFill>
            <a:srgbClr val="D9D9D9"/>
          </a:solidFill>
          <a:ln>
            <a:noFill/>
          </a:ln>
        </p:spPr>
        <p:txBody>
          <a:bodyPr spcFirstLastPara="1" wrap="square" lIns="91425" tIns="91425" rIns="91425" bIns="91425" anchor="t" anchorCtr="0">
            <a:noAutofit/>
          </a:bodyPr>
          <a:lstStyle/>
          <a:p>
            <a:pPr rtl="0">
              <a:spcBef>
                <a:spcPts val="0"/>
              </a:spcBef>
              <a:spcAft>
                <a:spcPts val="0"/>
              </a:spcAft>
            </a:pPr>
            <a:r>
              <a:rPr lang="en-GB" b="0" i="0" u="none" strike="noStrike" dirty="0">
                <a:solidFill>
                  <a:srgbClr val="3C78D8"/>
                </a:solidFill>
                <a:effectLst/>
                <a:latin typeface="Aptos" panose="020B0004020202020204" pitchFamily="34" charset="0"/>
              </a:rPr>
              <a:t>WITH </a:t>
            </a:r>
            <a:r>
              <a:rPr lang="en-GB" b="0" i="0" u="none" strike="noStrike" dirty="0" err="1">
                <a:solidFill>
                  <a:srgbClr val="3C78D8"/>
                </a:solidFill>
                <a:effectLst/>
                <a:latin typeface="Aptos" panose="020B0004020202020204" pitchFamily="34" charset="0"/>
              </a:rPr>
              <a:t>last_touch</a:t>
            </a:r>
            <a:r>
              <a:rPr lang="en-GB" b="0" i="0" u="none" strike="noStrike" dirty="0">
                <a:solidFill>
                  <a:srgbClr val="3C78D8"/>
                </a:solidFill>
                <a:effectLst/>
                <a:latin typeface="Aptos" panose="020B0004020202020204" pitchFamily="34" charset="0"/>
              </a:rPr>
              <a:t> AS (</a:t>
            </a:r>
          </a:p>
          <a:p>
            <a:pPr rtl="0">
              <a:spcBef>
                <a:spcPts val="0"/>
              </a:spcBef>
              <a:spcAft>
                <a:spcPts val="0"/>
              </a:spcAft>
            </a:pPr>
            <a:r>
              <a:rPr lang="en-GB" b="0" i="0" u="none" strike="noStrike" dirty="0">
                <a:solidFill>
                  <a:srgbClr val="3C78D8"/>
                </a:solidFill>
                <a:effectLst/>
                <a:latin typeface="Aptos" panose="020B0004020202020204" pitchFamily="34" charset="0"/>
              </a:rPr>
              <a:t>    SELECT </a:t>
            </a:r>
            <a:r>
              <a:rPr lang="en-GB" b="0" i="0" u="none" strike="noStrike" dirty="0" err="1">
                <a:solidFill>
                  <a:srgbClr val="3C78D8"/>
                </a:solidFill>
                <a:effectLst/>
                <a:latin typeface="Aptos" panose="020B0004020202020204" pitchFamily="34" charset="0"/>
              </a:rPr>
              <a:t>user_id</a:t>
            </a:r>
            <a:r>
              <a:rPr lang="en-GB" b="0" i="0" u="none" strike="noStrike" dirty="0">
                <a:solidFill>
                  <a:srgbClr val="3C78D8"/>
                </a:solidFill>
                <a:effectLst/>
                <a:latin typeface="Aptos" panose="020B0004020202020204" pitchFamily="34" charset="0"/>
              </a:rPr>
              <a:t>, </a:t>
            </a:r>
            <a:r>
              <a:rPr lang="en-GB" dirty="0">
                <a:solidFill>
                  <a:srgbClr val="3C78D8"/>
                </a:solidFill>
                <a:latin typeface="Aptos" panose="020B0004020202020204" pitchFamily="34" charset="0"/>
              </a:rPr>
              <a:t>MAX(timestamp) AS </a:t>
            </a:r>
            <a:r>
              <a:rPr lang="en-GB" dirty="0" err="1">
                <a:solidFill>
                  <a:srgbClr val="3C78D8"/>
                </a:solidFill>
                <a:latin typeface="Aptos" panose="020B0004020202020204" pitchFamily="34" charset="0"/>
              </a:rPr>
              <a:t>last_touch_at</a:t>
            </a:r>
            <a:endParaRPr lang="en-GB" dirty="0">
              <a:latin typeface="Aptos" panose="020B0004020202020204" pitchFamily="34" charset="0"/>
            </a:endParaRPr>
          </a:p>
          <a:p>
            <a:r>
              <a:rPr lang="en-GB" dirty="0">
                <a:solidFill>
                  <a:srgbClr val="3C78D8"/>
                </a:solidFill>
                <a:latin typeface="Aptos" panose="020B0004020202020204" pitchFamily="34" charset="0"/>
              </a:rPr>
              <a:t>    FROM </a:t>
            </a:r>
            <a:r>
              <a:rPr lang="en-GB" dirty="0" err="1">
                <a:solidFill>
                  <a:srgbClr val="3C78D8"/>
                </a:solidFill>
                <a:latin typeface="Aptos" panose="020B0004020202020204" pitchFamily="34" charset="0"/>
              </a:rPr>
              <a:t>page_visits</a:t>
            </a:r>
            <a:endParaRPr lang="en-GB" dirty="0">
              <a:latin typeface="Aptos" panose="020B0004020202020204" pitchFamily="34" charset="0"/>
            </a:endParaRPr>
          </a:p>
          <a:p>
            <a:r>
              <a:rPr lang="en-GB" dirty="0">
                <a:solidFill>
                  <a:srgbClr val="3C78D8"/>
                </a:solidFill>
                <a:latin typeface="Aptos" panose="020B0004020202020204" pitchFamily="34" charset="0"/>
              </a:rPr>
              <a:t>    GROUP</a:t>
            </a:r>
            <a:endParaRPr lang="en-GB" b="0" i="0" u="none" strike="noStrike" dirty="0">
              <a:solidFill>
                <a:srgbClr val="3C78D8"/>
              </a:solidFill>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a:t>
            </a:r>
            <a:endParaRPr lang="en-GB" b="0" dirty="0">
              <a:effectLst/>
              <a:latin typeface="Aptos" panose="020B0004020202020204" pitchFamily="34" charset="0"/>
            </a:endParaRPr>
          </a:p>
          <a:p>
            <a:pPr rtl="0">
              <a:spcBef>
                <a:spcPts val="0"/>
              </a:spcBef>
              <a:spcAft>
                <a:spcPts val="0"/>
              </a:spcAft>
            </a:pPr>
            <a:r>
              <a:rPr lang="en-GB" b="0" i="0" u="none" strike="noStrike" dirty="0" err="1">
                <a:solidFill>
                  <a:srgbClr val="3C78D8"/>
                </a:solidFill>
                <a:effectLst/>
                <a:latin typeface="Aptos" panose="020B0004020202020204" pitchFamily="34" charset="0"/>
              </a:rPr>
              <a:t>lt_attr</a:t>
            </a:r>
            <a:r>
              <a:rPr lang="en-GB" b="0" i="0" u="none" strike="noStrike" dirty="0">
                <a:solidFill>
                  <a:srgbClr val="3C78D8"/>
                </a:solidFill>
                <a:effectLst/>
                <a:latin typeface="Aptos" panose="020B0004020202020204" pitchFamily="34" charset="0"/>
              </a:rPr>
              <a:t> AS (</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SELECT </a:t>
            </a:r>
            <a:r>
              <a:rPr lang="en-GB" b="0" i="0" u="none" strike="noStrike" dirty="0" err="1">
                <a:solidFill>
                  <a:srgbClr val="3C78D8"/>
                </a:solidFill>
                <a:effectLst/>
                <a:latin typeface="Aptos" panose="020B0004020202020204" pitchFamily="34" charset="0"/>
              </a:rPr>
              <a:t>lt.user_id</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lt.last_touch_at</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pv.utm_source</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pv.utm_campaign</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FROM </a:t>
            </a:r>
            <a:r>
              <a:rPr lang="en-GB" b="0" i="0" u="none" strike="noStrike" dirty="0" err="1">
                <a:solidFill>
                  <a:srgbClr val="3C78D8"/>
                </a:solidFill>
                <a:effectLst/>
                <a:latin typeface="Aptos" panose="020B0004020202020204" pitchFamily="34" charset="0"/>
              </a:rPr>
              <a:t>last_touch</a:t>
            </a:r>
            <a:r>
              <a:rPr lang="en-GB" b="0" i="0" u="none" strike="noStrike" dirty="0">
                <a:solidFill>
                  <a:srgbClr val="3C78D8"/>
                </a:solidFill>
                <a:effectLst/>
                <a:latin typeface="Aptos" panose="020B0004020202020204" pitchFamily="34" charset="0"/>
              </a:rPr>
              <a:t> ft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JOIN </a:t>
            </a:r>
            <a:r>
              <a:rPr lang="en-GB" b="0" i="0" u="none" strike="noStrike" dirty="0" err="1">
                <a:solidFill>
                  <a:srgbClr val="3C78D8"/>
                </a:solidFill>
                <a:effectLst/>
                <a:latin typeface="Aptos" panose="020B0004020202020204" pitchFamily="34" charset="0"/>
              </a:rPr>
              <a:t>page_visits</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ON </a:t>
            </a:r>
            <a:r>
              <a:rPr lang="en-GB" b="0" i="0" u="none" strike="noStrike" dirty="0" err="1">
                <a:solidFill>
                  <a:srgbClr val="3C78D8"/>
                </a:solidFill>
                <a:effectLst/>
                <a:latin typeface="Aptos" panose="020B0004020202020204" pitchFamily="34" charset="0"/>
              </a:rPr>
              <a:t>lt.user_id</a:t>
            </a:r>
            <a:r>
              <a:rPr lang="en-GB" b="0" i="0" u="none" strike="noStrike" dirty="0">
                <a:solidFill>
                  <a:srgbClr val="3C78D8"/>
                </a:solidFill>
                <a:effectLst/>
                <a:latin typeface="Aptos" panose="020B0004020202020204" pitchFamily="34" charset="0"/>
              </a:rPr>
              <a:t> = </a:t>
            </a:r>
            <a:r>
              <a:rPr lang="en-GB" b="0" i="0" u="none" strike="noStrike" dirty="0" err="1">
                <a:solidFill>
                  <a:srgbClr val="3C78D8"/>
                </a:solidFill>
                <a:effectLst/>
                <a:latin typeface="Aptos" panose="020B0004020202020204" pitchFamily="34" charset="0"/>
              </a:rPr>
              <a:t>pv.user_id</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AND </a:t>
            </a:r>
            <a:r>
              <a:rPr lang="en-GB" b="0" i="0" u="none" strike="noStrike" dirty="0" err="1">
                <a:solidFill>
                  <a:srgbClr val="3C78D8"/>
                </a:solidFill>
                <a:effectLst/>
                <a:latin typeface="Aptos" panose="020B0004020202020204" pitchFamily="34" charset="0"/>
              </a:rPr>
              <a:t>lt.last_touch_at</a:t>
            </a:r>
            <a:r>
              <a:rPr lang="en-GB" b="0" i="0" u="none" strike="noStrike" dirty="0">
                <a:solidFill>
                  <a:srgbClr val="3C78D8"/>
                </a:solidFill>
                <a:effectLst/>
                <a:latin typeface="Aptos" panose="020B0004020202020204" pitchFamily="34" charset="0"/>
              </a:rPr>
              <a:t> = </a:t>
            </a:r>
            <a:r>
              <a:rPr lang="en-GB" b="0" i="0" u="none" strike="noStrike" dirty="0" err="1">
                <a:solidFill>
                  <a:srgbClr val="3C78D8"/>
                </a:solidFill>
                <a:effectLst/>
                <a:latin typeface="Aptos" panose="020B0004020202020204" pitchFamily="34" charset="0"/>
              </a:rPr>
              <a:t>pv.timestamp</a:t>
            </a:r>
            <a:endParaRPr lang="en-GB" b="0" i="0" u="none" strike="noStrike" dirty="0">
              <a:solidFill>
                <a:srgbClr val="3C78D8"/>
              </a:solidFill>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SELECT </a:t>
            </a:r>
            <a:r>
              <a:rPr lang="en-GB" b="0" i="0" u="none" strike="noStrike" dirty="0" err="1">
                <a:solidFill>
                  <a:srgbClr val="3C78D8"/>
                </a:solidFill>
                <a:effectLst/>
                <a:latin typeface="Aptos" panose="020B0004020202020204" pitchFamily="34" charset="0"/>
              </a:rPr>
              <a:t>lt_attr.utm_source</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lt_attr.utm_campaign</a:t>
            </a:r>
            <a:r>
              <a:rPr lang="en-GB" b="0" i="0" u="none" strike="noStrike" dirty="0">
                <a:solidFill>
                  <a:srgbClr val="3C78D8"/>
                </a:solidFill>
                <a:effectLst/>
                <a:latin typeface="Aptos" panose="020B0004020202020204" pitchFamily="34" charset="0"/>
              </a:rPr>
              <a:t>, COUNT(*)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FROM </a:t>
            </a:r>
            <a:r>
              <a:rPr lang="en-GB" b="0" i="0" u="none" strike="noStrike" dirty="0" err="1">
                <a:solidFill>
                  <a:srgbClr val="3C78D8"/>
                </a:solidFill>
                <a:effectLst/>
                <a:latin typeface="Aptos" panose="020B0004020202020204" pitchFamily="34" charset="0"/>
              </a:rPr>
              <a:t>lt_attr</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GROUP BY 1, 2</a:t>
            </a:r>
            <a:endParaRPr lang="en-GB" dirty="0">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ORDER BY 3</a:t>
            </a:r>
            <a:endParaRPr lang="en-GB" dirty="0">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DESC;</a:t>
            </a:r>
            <a:endParaRPr lang="en-GB" b="0" dirty="0">
              <a:effectLst/>
              <a:latin typeface="Aptos" panose="020B0004020202020204" pitchFamily="34" charset="0"/>
            </a:endParaRPr>
          </a:p>
          <a:p>
            <a:br>
              <a:rPr lang="en-GB" dirty="0">
                <a:latin typeface="Aptos" panose="020B0004020202020204" pitchFamily="34" charset="0"/>
              </a:rPr>
            </a:br>
            <a:endParaRPr dirty="0">
              <a:latin typeface="Aptos" panose="020B0004020202020204" pitchFamily="34" charset="0"/>
              <a:ea typeface="Courier New"/>
              <a:cs typeface="Courier New"/>
              <a:sym typeface="Courier New"/>
            </a:endParaRPr>
          </a:p>
        </p:txBody>
      </p:sp>
    </p:spTree>
    <p:extLst>
      <p:ext uri="{BB962C8B-B14F-4D97-AF65-F5344CB8AC3E}">
        <p14:creationId xmlns:p14="http://schemas.microsoft.com/office/powerpoint/2010/main" val="2778213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01972" y="231665"/>
            <a:ext cx="852060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rPr>
              <a:t>Question 2, c</a:t>
            </a:r>
            <a:endParaRPr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endParaRPr>
          </a:p>
        </p:txBody>
      </p:sp>
      <p:sp>
        <p:nvSpPr>
          <p:cNvPr id="316" name="Shape 316"/>
          <p:cNvSpPr txBox="1"/>
          <p:nvPr/>
        </p:nvSpPr>
        <p:spPr>
          <a:xfrm>
            <a:off x="177975" y="702263"/>
            <a:ext cx="8520600" cy="48766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fontAlgn="base">
              <a:spcBef>
                <a:spcPts val="0"/>
              </a:spcBef>
              <a:spcAft>
                <a:spcPts val="0"/>
              </a:spcAft>
            </a:pPr>
            <a:r>
              <a:rPr lang="en-US" sz="1600" b="0" i="0" u="none" strike="noStrike" dirty="0" err="1">
                <a:solidFill>
                  <a:srgbClr val="000000"/>
                </a:solidFill>
                <a:effectLst/>
                <a:latin typeface="Aptos" panose="020B0004020202020204" pitchFamily="34" charset="0"/>
              </a:rPr>
              <a:t>2c</a:t>
            </a:r>
            <a:r>
              <a:rPr lang="en-US" sz="1600" b="0" i="0" u="none" strike="noStrike" dirty="0">
                <a:solidFill>
                  <a:srgbClr val="000000"/>
                </a:solidFill>
                <a:effectLst/>
                <a:latin typeface="Aptos" panose="020B0004020202020204" pitchFamily="34" charset="0"/>
              </a:rPr>
              <a:t>. How many visitors make a purchase?</a:t>
            </a:r>
          </a:p>
        </p:txBody>
      </p:sp>
      <p:sp>
        <p:nvSpPr>
          <p:cNvPr id="4" name="Shape 323">
            <a:extLst>
              <a:ext uri="{FF2B5EF4-FFF2-40B4-BE49-F238E27FC236}">
                <a16:creationId xmlns:a16="http://schemas.microsoft.com/office/drawing/2014/main" id="{1917EF2F-B531-AD00-7F60-AC43466E1F3B}"/>
              </a:ext>
            </a:extLst>
          </p:cNvPr>
          <p:cNvSpPr txBox="1"/>
          <p:nvPr/>
        </p:nvSpPr>
        <p:spPr>
          <a:xfrm>
            <a:off x="623845" y="2563646"/>
            <a:ext cx="7335093" cy="1304557"/>
          </a:xfrm>
          <a:prstGeom prst="rect">
            <a:avLst/>
          </a:prstGeom>
          <a:solidFill>
            <a:srgbClr val="D9D9D9"/>
          </a:solidFill>
          <a:ln>
            <a:noFill/>
          </a:ln>
        </p:spPr>
        <p:txBody>
          <a:bodyPr spcFirstLastPara="1" wrap="square" lIns="91425" tIns="91425" rIns="91425" bIns="91425" anchor="t" anchorCtr="0">
            <a:noAutofit/>
          </a:bodyPr>
          <a:lstStyle/>
          <a:p>
            <a:pPr rtl="0">
              <a:spcBef>
                <a:spcPts val="0"/>
              </a:spcBef>
              <a:spcAft>
                <a:spcPts val="0"/>
              </a:spcAft>
            </a:pPr>
            <a:r>
              <a:rPr lang="en-GB" b="0" i="0" u="none" strike="noStrike" dirty="0">
                <a:solidFill>
                  <a:srgbClr val="3C78D8"/>
                </a:solidFill>
                <a:effectLst/>
                <a:latin typeface="Aptos" panose="020B0004020202020204" pitchFamily="34" charset="0"/>
              </a:rPr>
              <a:t>SELECT DISTINCT </a:t>
            </a:r>
            <a:r>
              <a:rPr lang="en-GB" b="0" i="0" u="none" strike="noStrike" dirty="0" err="1">
                <a:solidFill>
                  <a:srgbClr val="3C78D8"/>
                </a:solidFill>
                <a:effectLst/>
                <a:latin typeface="Aptos" panose="020B0004020202020204" pitchFamily="34" charset="0"/>
              </a:rPr>
              <a:t>page_name</a:t>
            </a:r>
            <a:r>
              <a:rPr lang="en-GB" b="0" i="0" u="none" strike="noStrike" dirty="0">
                <a:solidFill>
                  <a:srgbClr val="3C78D8"/>
                </a:solidFill>
                <a:effectLst/>
                <a:latin typeface="Aptos" panose="020B0004020202020204" pitchFamily="34" charset="0"/>
              </a:rPr>
              <a:t>, COUNT(</a:t>
            </a:r>
            <a:r>
              <a:rPr lang="en-GB" b="0" i="0" u="none" strike="noStrike" dirty="0" err="1">
                <a:solidFill>
                  <a:srgbClr val="3C78D8"/>
                </a:solidFill>
                <a:effectLst/>
                <a:latin typeface="Aptos" panose="020B0004020202020204" pitchFamily="34" charset="0"/>
              </a:rPr>
              <a:t>user_id</a:t>
            </a:r>
            <a:r>
              <a:rPr lang="en-GB" b="0" i="0" u="none" strike="noStrike" dirty="0">
                <a:solidFill>
                  <a:srgbClr val="3C78D8"/>
                </a:solidFill>
                <a:effectLst/>
                <a:latin typeface="Aptos" panose="020B0004020202020204" pitchFamily="34" charset="0"/>
              </a:rPr>
              <a:t>)</a:t>
            </a:r>
          </a:p>
          <a:p>
            <a:pPr rtl="0">
              <a:spcBef>
                <a:spcPts val="0"/>
              </a:spcBef>
              <a:spcAft>
                <a:spcPts val="0"/>
              </a:spcAft>
            </a:pPr>
            <a:r>
              <a:rPr lang="en-GB" dirty="0">
                <a:solidFill>
                  <a:srgbClr val="3C78D8"/>
                </a:solidFill>
                <a:latin typeface="Aptos" panose="020B0004020202020204" pitchFamily="34" charset="0"/>
              </a:rPr>
              <a:t>FROM </a:t>
            </a:r>
            <a:r>
              <a:rPr lang="en-GB" dirty="0" err="1">
                <a:solidFill>
                  <a:srgbClr val="3C78D8"/>
                </a:solidFill>
                <a:latin typeface="Aptos" panose="020B0004020202020204" pitchFamily="34" charset="0"/>
              </a:rPr>
              <a:t>page_visits</a:t>
            </a:r>
            <a:r>
              <a:rPr lang="en-GB" dirty="0">
                <a:solidFill>
                  <a:srgbClr val="3C78D8"/>
                </a:solidFill>
                <a:latin typeface="Aptos" panose="020B0004020202020204" pitchFamily="34" charset="0"/>
              </a:rPr>
              <a:t> </a:t>
            </a:r>
            <a:r>
              <a:rPr lang="en-GB" dirty="0" err="1">
                <a:solidFill>
                  <a:srgbClr val="3C78D8"/>
                </a:solidFill>
                <a:latin typeface="Aptos" panose="020B0004020202020204" pitchFamily="34" charset="0"/>
              </a:rPr>
              <a:t>pv</a:t>
            </a:r>
            <a:endParaRPr lang="en-GB" dirty="0">
              <a:solidFill>
                <a:srgbClr val="3C78D8"/>
              </a:solidFill>
              <a:latin typeface="Aptos" panose="020B0004020202020204" pitchFamily="34" charset="0"/>
            </a:endParaRPr>
          </a:p>
          <a:p>
            <a:pPr rtl="0">
              <a:spcBef>
                <a:spcPts val="0"/>
              </a:spcBef>
              <a:spcAft>
                <a:spcPts val="0"/>
              </a:spcAft>
            </a:pPr>
            <a:r>
              <a:rPr lang="en-GB" b="0" dirty="0">
                <a:solidFill>
                  <a:srgbClr val="3C78D8"/>
                </a:solidFill>
                <a:effectLst/>
                <a:latin typeface="Aptos" panose="020B0004020202020204" pitchFamily="34" charset="0"/>
              </a:rPr>
              <a:t>WHERE </a:t>
            </a:r>
            <a:r>
              <a:rPr lang="en-GB" b="0" dirty="0" err="1">
                <a:solidFill>
                  <a:srgbClr val="3C78D8"/>
                </a:solidFill>
                <a:effectLst/>
                <a:latin typeface="Aptos" panose="020B0004020202020204" pitchFamily="34" charset="0"/>
              </a:rPr>
              <a:t>pv.page_name</a:t>
            </a:r>
            <a:r>
              <a:rPr lang="en-GB" b="0" dirty="0">
                <a:solidFill>
                  <a:srgbClr val="3C78D8"/>
                </a:solidFill>
                <a:effectLst/>
                <a:latin typeface="Aptos" panose="020B0004020202020204" pitchFamily="34" charset="0"/>
              </a:rPr>
              <a:t> = ‘4 – purchase’</a:t>
            </a:r>
          </a:p>
          <a:p>
            <a:pPr rtl="0">
              <a:spcBef>
                <a:spcPts val="0"/>
              </a:spcBef>
              <a:spcAft>
                <a:spcPts val="0"/>
              </a:spcAft>
            </a:pPr>
            <a:r>
              <a:rPr lang="en-GB" dirty="0">
                <a:solidFill>
                  <a:srgbClr val="3C78D8"/>
                </a:solidFill>
                <a:latin typeface="Aptos" panose="020B0004020202020204" pitchFamily="34" charset="0"/>
              </a:rPr>
              <a:t>GROUP BY 1</a:t>
            </a:r>
          </a:p>
          <a:p>
            <a:pPr rtl="0">
              <a:spcBef>
                <a:spcPts val="0"/>
              </a:spcBef>
              <a:spcAft>
                <a:spcPts val="0"/>
              </a:spcAft>
            </a:pPr>
            <a:r>
              <a:rPr lang="en-GB" b="0" dirty="0">
                <a:solidFill>
                  <a:srgbClr val="3C78D8"/>
                </a:solidFill>
                <a:effectLst/>
                <a:latin typeface="Aptos" panose="020B0004020202020204" pitchFamily="34" charset="0"/>
              </a:rPr>
              <a:t>ORDER BY1;</a:t>
            </a:r>
            <a:endParaRPr lang="en-GB" b="0" dirty="0">
              <a:effectLst/>
              <a:latin typeface="Aptos" panose="020B0004020202020204" pitchFamily="34" charset="0"/>
            </a:endParaRPr>
          </a:p>
          <a:p>
            <a:br>
              <a:rPr lang="en-GB" dirty="0">
                <a:latin typeface="Aptos" panose="020B0004020202020204" pitchFamily="34" charset="0"/>
              </a:rPr>
            </a:br>
            <a:endParaRPr lang="en-GB" dirty="0">
              <a:latin typeface="Aptos" panose="020B0004020202020204" pitchFamily="34" charset="0"/>
              <a:ea typeface="Courier New"/>
              <a:cs typeface="Courier New"/>
              <a:sym typeface="Courier New"/>
            </a:endParaRPr>
          </a:p>
        </p:txBody>
      </p:sp>
      <p:graphicFrame>
        <p:nvGraphicFramePr>
          <p:cNvPr id="5" name="Shape 317">
            <a:extLst>
              <a:ext uri="{FF2B5EF4-FFF2-40B4-BE49-F238E27FC236}">
                <a16:creationId xmlns:a16="http://schemas.microsoft.com/office/drawing/2014/main" id="{4CF3DA75-FBDA-37E4-628A-AB34FC425385}"/>
              </a:ext>
            </a:extLst>
          </p:cNvPr>
          <p:cNvGraphicFramePr/>
          <p:nvPr>
            <p:extLst>
              <p:ext uri="{D42A27DB-BD31-4B8C-83A1-F6EECF244321}">
                <p14:modId xmlns:p14="http://schemas.microsoft.com/office/powerpoint/2010/main" val="4256589362"/>
              </p:ext>
            </p:extLst>
          </p:nvPr>
        </p:nvGraphicFramePr>
        <p:xfrm>
          <a:off x="623845" y="1489946"/>
          <a:ext cx="7335092" cy="773680"/>
        </p:xfrm>
        <a:graphic>
          <a:graphicData uri="http://schemas.openxmlformats.org/drawingml/2006/table">
            <a:tbl>
              <a:tblPr>
                <a:noFill/>
                <a:tableStyleId>{8628B589-4659-4227-9C68-565DD4A46BFE}</a:tableStyleId>
              </a:tblPr>
              <a:tblGrid>
                <a:gridCol w="3545819">
                  <a:extLst>
                    <a:ext uri="{9D8B030D-6E8A-4147-A177-3AD203B41FA5}">
                      <a16:colId xmlns:a16="http://schemas.microsoft.com/office/drawing/2014/main" val="20000"/>
                    </a:ext>
                  </a:extLst>
                </a:gridCol>
                <a:gridCol w="3789273">
                  <a:extLst>
                    <a:ext uri="{9D8B030D-6E8A-4147-A177-3AD203B41FA5}">
                      <a16:colId xmlns:a16="http://schemas.microsoft.com/office/drawing/2014/main" val="20001"/>
                    </a:ext>
                  </a:extLst>
                </a:gridCol>
              </a:tblGrid>
              <a:tr h="407950">
                <a:tc>
                  <a:txBody>
                    <a:bodyPr/>
                    <a:lstStyle/>
                    <a:p>
                      <a:pPr marL="0" lvl="0" indent="0" rtl="0">
                        <a:spcBef>
                          <a:spcPts val="0"/>
                        </a:spcBef>
                        <a:spcAft>
                          <a:spcPts val="0"/>
                        </a:spcAft>
                        <a:buNone/>
                      </a:pPr>
                      <a:r>
                        <a:rPr lang="en-GB" sz="1400" b="1" i="0" u="none" strike="noStrike" cap="none" dirty="0" err="1">
                          <a:solidFill>
                            <a:schemeClr val="bg1"/>
                          </a:solidFill>
                          <a:effectLst/>
                          <a:latin typeface="Arial"/>
                          <a:ea typeface="Arial"/>
                          <a:cs typeface="Arial"/>
                          <a:sym typeface="Arial"/>
                        </a:rPr>
                        <a:t>Page_name</a:t>
                      </a:r>
                      <a:endParaRPr sz="1000" b="1" dirty="0">
                        <a:solidFill>
                          <a:schemeClr val="bg1"/>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400" b="1" i="0" u="none" strike="noStrike" cap="none" dirty="0">
                          <a:solidFill>
                            <a:schemeClr val="bg1"/>
                          </a:solidFill>
                          <a:effectLst/>
                          <a:latin typeface="Arial"/>
                          <a:ea typeface="Arial"/>
                          <a:cs typeface="Arial"/>
                          <a:sym typeface="Arial"/>
                        </a:rPr>
                        <a:t>COUNT(</a:t>
                      </a:r>
                      <a:r>
                        <a:rPr lang="en-GB" sz="1400" b="1" i="0" u="none" strike="noStrike" cap="none" dirty="0" err="1">
                          <a:solidFill>
                            <a:schemeClr val="bg1"/>
                          </a:solidFill>
                          <a:effectLst/>
                          <a:latin typeface="Arial"/>
                          <a:ea typeface="Arial"/>
                          <a:cs typeface="Arial"/>
                          <a:sym typeface="Arial"/>
                        </a:rPr>
                        <a:t>user_id</a:t>
                      </a:r>
                      <a:r>
                        <a:rPr lang="en-GB" sz="1400" b="1" i="0" u="none" strike="noStrike" cap="none" dirty="0">
                          <a:solidFill>
                            <a:schemeClr val="bg1"/>
                          </a:solidFill>
                          <a:effectLst/>
                          <a:latin typeface="Arial"/>
                          <a:ea typeface="Arial"/>
                          <a:cs typeface="Arial"/>
                          <a:sym typeface="Arial"/>
                        </a:rPr>
                        <a:t>)</a:t>
                      </a:r>
                      <a:endParaRPr sz="1000" b="1" dirty="0">
                        <a:solidFill>
                          <a:schemeClr val="bg1"/>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4 - Purchase</a:t>
                      </a:r>
                    </a:p>
                  </a:txBody>
                  <a:tcPr marL="91425" marR="91425" marT="91425" marB="91425"/>
                </a:tc>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361</a:t>
                      </a:r>
                      <a:endParaRPr sz="1200" dirty="0"/>
                    </a:p>
                  </a:txBody>
                  <a:tcPr marL="91425" marR="91425" marT="91425" marB="91425"/>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2380714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01972" y="231665"/>
            <a:ext cx="852060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rPr>
              <a:t>Question 2, d</a:t>
            </a:r>
            <a:endParaRPr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endParaRPr>
          </a:p>
        </p:txBody>
      </p:sp>
      <p:sp>
        <p:nvSpPr>
          <p:cNvPr id="316" name="Shape 316"/>
          <p:cNvSpPr txBox="1"/>
          <p:nvPr/>
        </p:nvSpPr>
        <p:spPr>
          <a:xfrm>
            <a:off x="177975" y="702263"/>
            <a:ext cx="8520600" cy="48766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fontAlgn="base">
              <a:spcBef>
                <a:spcPts val="0"/>
              </a:spcBef>
              <a:spcAft>
                <a:spcPts val="0"/>
              </a:spcAft>
            </a:pPr>
            <a:r>
              <a:rPr lang="en-US" sz="1600" b="0" i="0" u="none" strike="noStrike" dirty="0" err="1">
                <a:solidFill>
                  <a:srgbClr val="000000"/>
                </a:solidFill>
                <a:effectLst/>
                <a:latin typeface="Aptos" panose="020B0004020202020204" pitchFamily="34" charset="0"/>
              </a:rPr>
              <a:t>2d</a:t>
            </a:r>
            <a:r>
              <a:rPr lang="en-US" sz="1600" b="0" i="0" u="none" strike="noStrike" dirty="0">
                <a:solidFill>
                  <a:srgbClr val="000000"/>
                </a:solidFill>
                <a:effectLst/>
                <a:latin typeface="Aptos" panose="020B0004020202020204" pitchFamily="34" charset="0"/>
              </a:rPr>
              <a:t>. How many last touches on the purchase page is each campaign responsible for?</a:t>
            </a:r>
          </a:p>
        </p:txBody>
      </p:sp>
      <p:graphicFrame>
        <p:nvGraphicFramePr>
          <p:cNvPr id="2" name="Shape 317">
            <a:extLst>
              <a:ext uri="{FF2B5EF4-FFF2-40B4-BE49-F238E27FC236}">
                <a16:creationId xmlns:a16="http://schemas.microsoft.com/office/drawing/2014/main" id="{958CD4FF-2EDF-AFC2-38DC-10882605F375}"/>
              </a:ext>
            </a:extLst>
          </p:cNvPr>
          <p:cNvGraphicFramePr/>
          <p:nvPr>
            <p:extLst>
              <p:ext uri="{D42A27DB-BD31-4B8C-83A1-F6EECF244321}">
                <p14:modId xmlns:p14="http://schemas.microsoft.com/office/powerpoint/2010/main" val="1476261341"/>
              </p:ext>
            </p:extLst>
          </p:nvPr>
        </p:nvGraphicFramePr>
        <p:xfrm>
          <a:off x="333021" y="1190366"/>
          <a:ext cx="8210508" cy="3809730"/>
        </p:xfrm>
        <a:graphic>
          <a:graphicData uri="http://schemas.openxmlformats.org/drawingml/2006/table">
            <a:tbl>
              <a:tblPr>
                <a:noFill/>
                <a:tableStyleId>{8628B589-4659-4227-9C68-565DD4A46BFE}</a:tableStyleId>
              </a:tblPr>
              <a:tblGrid>
                <a:gridCol w="2428460">
                  <a:extLst>
                    <a:ext uri="{9D8B030D-6E8A-4147-A177-3AD203B41FA5}">
                      <a16:colId xmlns:a16="http://schemas.microsoft.com/office/drawing/2014/main" val="20000"/>
                    </a:ext>
                  </a:extLst>
                </a:gridCol>
                <a:gridCol w="3845062">
                  <a:extLst>
                    <a:ext uri="{9D8B030D-6E8A-4147-A177-3AD203B41FA5}">
                      <a16:colId xmlns:a16="http://schemas.microsoft.com/office/drawing/2014/main" val="3145657253"/>
                    </a:ext>
                  </a:extLst>
                </a:gridCol>
                <a:gridCol w="1936986">
                  <a:extLst>
                    <a:ext uri="{9D8B030D-6E8A-4147-A177-3AD203B41FA5}">
                      <a16:colId xmlns:a16="http://schemas.microsoft.com/office/drawing/2014/main" val="20001"/>
                    </a:ext>
                  </a:extLst>
                </a:gridCol>
              </a:tblGrid>
              <a:tr h="368528">
                <a:tc>
                  <a:txBody>
                    <a:bodyPr/>
                    <a:lstStyle/>
                    <a:p>
                      <a:pPr marL="0" lvl="0" indent="0" rtl="0">
                        <a:spcBef>
                          <a:spcPts val="0"/>
                        </a:spcBef>
                        <a:spcAft>
                          <a:spcPts val="0"/>
                        </a:spcAft>
                        <a:buNone/>
                      </a:pPr>
                      <a:r>
                        <a:rPr lang="en-GB" sz="1400" b="1" i="0" u="none" strike="noStrike" cap="none" dirty="0">
                          <a:solidFill>
                            <a:schemeClr val="bg1"/>
                          </a:solidFill>
                          <a:effectLst/>
                          <a:latin typeface="Arial"/>
                          <a:ea typeface="Arial"/>
                          <a:cs typeface="Arial"/>
                          <a:sym typeface="Arial"/>
                        </a:rPr>
                        <a:t>UTM Sources</a:t>
                      </a:r>
                      <a:endParaRPr sz="1000" b="1" dirty="0">
                        <a:solidFill>
                          <a:schemeClr val="bg1"/>
                        </a:solidFill>
                      </a:endParaRPr>
                    </a:p>
                  </a:txBody>
                  <a:tcPr marL="91425" marR="91425" marT="91425" marB="91425">
                    <a:solidFill>
                      <a:srgbClr val="204056">
                        <a:alpha val="82490"/>
                      </a:srgb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400" b="1" i="0" u="none" strike="noStrike" cap="none" dirty="0">
                          <a:solidFill>
                            <a:schemeClr val="bg1"/>
                          </a:solidFill>
                          <a:effectLst/>
                          <a:latin typeface="Arial"/>
                          <a:ea typeface="Arial"/>
                          <a:cs typeface="Arial"/>
                          <a:sym typeface="Arial"/>
                        </a:rPr>
                        <a:t>UTM Campaigns</a:t>
                      </a:r>
                      <a:endParaRPr sz="1000" b="1" dirty="0">
                        <a:solidFill>
                          <a:schemeClr val="bg1"/>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400" b="1" i="0" u="none" strike="noStrike" cap="none" dirty="0">
                          <a:solidFill>
                            <a:schemeClr val="bg1"/>
                          </a:solidFill>
                          <a:effectLst/>
                          <a:latin typeface="Arial"/>
                          <a:ea typeface="Arial"/>
                          <a:cs typeface="Arial"/>
                          <a:sym typeface="Arial"/>
                        </a:rPr>
                        <a:t>Page Views</a:t>
                      </a:r>
                    </a:p>
                  </a:txBody>
                  <a:tcPr marL="91425" marR="91425" marT="91425" marB="91425">
                    <a:solidFill>
                      <a:srgbClr val="204056">
                        <a:alpha val="82490"/>
                      </a:srgbClr>
                    </a:solidFill>
                  </a:tcPr>
                </a:tc>
                <a:extLst>
                  <a:ext uri="{0D108BD9-81ED-4DB2-BD59-A6C34878D82A}">
                    <a16:rowId xmlns:a16="http://schemas.microsoft.com/office/drawing/2014/main" val="10000"/>
                  </a:ext>
                </a:extLst>
              </a:tr>
              <a:tr h="396879">
                <a:tc>
                  <a:txBody>
                    <a:bodyPr/>
                    <a:lstStyle/>
                    <a:p>
                      <a:pPr marL="0" lvl="0" indent="0" rtl="0">
                        <a:spcBef>
                          <a:spcPts val="0"/>
                        </a:spcBef>
                        <a:spcAft>
                          <a:spcPts val="0"/>
                        </a:spcAft>
                        <a:buNone/>
                      </a:pPr>
                      <a:r>
                        <a:rPr lang="en-US" sz="1600" dirty="0">
                          <a:latin typeface="Aptos" panose="020B0004020202020204" pitchFamily="34" charset="0"/>
                        </a:rPr>
                        <a:t>Email</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weekly-newsletter</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115</a:t>
                      </a:r>
                    </a:p>
                  </a:txBody>
                  <a:tcPr marL="91425" marR="91425" marT="91425" marB="91425"/>
                </a:tc>
                <a:extLst>
                  <a:ext uri="{0D108BD9-81ED-4DB2-BD59-A6C34878D82A}">
                    <a16:rowId xmlns:a16="http://schemas.microsoft.com/office/drawing/2014/main" val="10001"/>
                  </a:ext>
                </a:extLst>
              </a:tr>
              <a:tr h="396879">
                <a:tc>
                  <a:txBody>
                    <a:bodyPr/>
                    <a:lstStyle/>
                    <a:p>
                      <a:pPr rtl="0"/>
                      <a:r>
                        <a:rPr lang="en-US" sz="1600" b="0" i="0" u="none" strike="noStrike" cap="none" dirty="0">
                          <a:solidFill>
                            <a:srgbClr val="000000"/>
                          </a:solidFill>
                          <a:effectLst/>
                          <a:latin typeface="Aptos" panose="020B0004020202020204" pitchFamily="34" charset="0"/>
                          <a:ea typeface="Arial"/>
                          <a:cs typeface="Arial"/>
                          <a:sym typeface="Arial"/>
                        </a:rPr>
                        <a:t>Facebook</a:t>
                      </a:r>
                      <a:endParaRPr sz="1600" dirty="0">
                        <a:latin typeface="Aptos" panose="020B0004020202020204" pitchFamily="34" charset="0"/>
                      </a:endParaRPr>
                    </a:p>
                  </a:txBody>
                  <a:tcPr marL="91425" marR="91425" marT="91425" marB="91425"/>
                </a:tc>
                <a:tc>
                  <a:txBody>
                    <a:bodyPr/>
                    <a:lstStyle/>
                    <a:p>
                      <a:pPr rtl="0"/>
                      <a:r>
                        <a:rPr lang="en-US" sz="1600" dirty="0">
                          <a:latin typeface="Aptos" panose="020B0004020202020204" pitchFamily="34" charset="0"/>
                        </a:rPr>
                        <a:t>Retargeting-ad</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113</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10002"/>
                  </a:ext>
                </a:extLst>
              </a:tr>
              <a:tr h="396879">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Email</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Retargeting-campaign</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54</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10003"/>
                  </a:ext>
                </a:extLst>
              </a:tr>
              <a:tr h="396879">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Google</a:t>
                      </a: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Paid-search</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52</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2563144024"/>
                  </a:ext>
                </a:extLst>
              </a:tr>
              <a:tr h="396879">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BuzzFeed</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Aptos" panose="020B0004020202020204" pitchFamily="34" charset="0"/>
                        </a:rPr>
                        <a:t>ten-crazy-cool-</a:t>
                      </a:r>
                      <a:r>
                        <a:rPr lang="en-US" sz="1600" dirty="0" err="1">
                          <a:latin typeface="Aptos" panose="020B0004020202020204" pitchFamily="34" charset="0"/>
                        </a:rPr>
                        <a:t>tshirts</a:t>
                      </a:r>
                      <a:r>
                        <a:rPr lang="en-US" sz="1600" dirty="0">
                          <a:latin typeface="Aptos" panose="020B0004020202020204" pitchFamily="34" charset="0"/>
                        </a:rPr>
                        <a:t>-facts</a:t>
                      </a: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9</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1081298097"/>
                  </a:ext>
                </a:extLst>
              </a:tr>
              <a:tr h="396879">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NYTimes</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Aptos" panose="020B0004020202020204" pitchFamily="34" charset="0"/>
                        </a:rPr>
                        <a:t>getting-to-know-cool-</a:t>
                      </a:r>
                      <a:r>
                        <a:rPr lang="en-US" sz="1600" dirty="0" err="1">
                          <a:latin typeface="Aptos" panose="020B0004020202020204" pitchFamily="34" charset="0"/>
                        </a:rPr>
                        <a:t>tshirts</a:t>
                      </a:r>
                      <a:endParaRPr lang="en-US"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9</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2765811091"/>
                  </a:ext>
                </a:extLst>
              </a:tr>
              <a:tr h="396879">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Medium</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Aptos" panose="020B0004020202020204" pitchFamily="34" charset="0"/>
                        </a:rPr>
                        <a:t>interview-with-cool-</a:t>
                      </a:r>
                      <a:r>
                        <a:rPr lang="en-US" sz="1600" dirty="0" err="1">
                          <a:latin typeface="Aptos" panose="020B0004020202020204" pitchFamily="34" charset="0"/>
                        </a:rPr>
                        <a:t>tshirts</a:t>
                      </a:r>
                      <a:r>
                        <a:rPr lang="en-US" sz="1600" dirty="0">
                          <a:latin typeface="Aptos" panose="020B0004020202020204" pitchFamily="34" charset="0"/>
                        </a:rPr>
                        <a:t>-founder</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7</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673840771"/>
                  </a:ext>
                </a:extLst>
              </a:tr>
              <a:tr h="396879">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Google</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latin typeface="Aptos" panose="020B0004020202020204" pitchFamily="34" charset="0"/>
                        </a:rPr>
                        <a:t>cool-</a:t>
                      </a:r>
                      <a:r>
                        <a:rPr lang="en-US" sz="1600" dirty="0" err="1">
                          <a:latin typeface="Aptos" panose="020B0004020202020204" pitchFamily="34" charset="0"/>
                        </a:rPr>
                        <a:t>tshirts</a:t>
                      </a:r>
                      <a:r>
                        <a:rPr lang="en-US" sz="1600" dirty="0">
                          <a:latin typeface="Aptos" panose="020B0004020202020204" pitchFamily="34" charset="0"/>
                        </a:rPr>
                        <a:t>-search</a:t>
                      </a: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2</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2729651711"/>
                  </a:ext>
                </a:extLst>
              </a:tr>
            </a:tbl>
          </a:graphicData>
        </a:graphic>
      </p:graphicFrame>
    </p:spTree>
    <p:extLst>
      <p:ext uri="{BB962C8B-B14F-4D97-AF65-F5344CB8AC3E}">
        <p14:creationId xmlns:p14="http://schemas.microsoft.com/office/powerpoint/2010/main" val="385967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01972" y="231665"/>
            <a:ext cx="852060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rPr>
              <a:t>Question 2, d</a:t>
            </a:r>
            <a:endParaRPr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endParaRPr>
          </a:p>
        </p:txBody>
      </p:sp>
      <p:sp>
        <p:nvSpPr>
          <p:cNvPr id="316" name="Shape 316"/>
          <p:cNvSpPr txBox="1"/>
          <p:nvPr/>
        </p:nvSpPr>
        <p:spPr>
          <a:xfrm>
            <a:off x="177975" y="702263"/>
            <a:ext cx="8520600" cy="48766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fontAlgn="base">
              <a:spcBef>
                <a:spcPts val="0"/>
              </a:spcBef>
              <a:spcAft>
                <a:spcPts val="0"/>
              </a:spcAft>
            </a:pPr>
            <a:r>
              <a:rPr lang="en-US" sz="1600" b="0" i="0" u="none" strike="noStrike" dirty="0" err="1">
                <a:solidFill>
                  <a:srgbClr val="000000"/>
                </a:solidFill>
                <a:effectLst/>
                <a:latin typeface="Aptos" panose="020B0004020202020204" pitchFamily="34" charset="0"/>
              </a:rPr>
              <a:t>2d</a:t>
            </a:r>
            <a:r>
              <a:rPr lang="en-US" sz="1600" b="0" i="0" u="none" strike="noStrike" dirty="0">
                <a:solidFill>
                  <a:srgbClr val="000000"/>
                </a:solidFill>
                <a:effectLst/>
                <a:latin typeface="Aptos" panose="020B0004020202020204" pitchFamily="34" charset="0"/>
              </a:rPr>
              <a:t>. How many last touches is each campaign responsible for?</a:t>
            </a:r>
          </a:p>
        </p:txBody>
      </p:sp>
      <p:sp>
        <p:nvSpPr>
          <p:cNvPr id="8" name="Shape 316">
            <a:extLst>
              <a:ext uri="{FF2B5EF4-FFF2-40B4-BE49-F238E27FC236}">
                <a16:creationId xmlns:a16="http://schemas.microsoft.com/office/drawing/2014/main" id="{B5741CD5-1289-8C55-10DF-F54C8CBAAF1A}"/>
              </a:ext>
            </a:extLst>
          </p:cNvPr>
          <p:cNvSpPr txBox="1"/>
          <p:nvPr/>
        </p:nvSpPr>
        <p:spPr>
          <a:xfrm>
            <a:off x="201972" y="1189926"/>
            <a:ext cx="2736305" cy="3879508"/>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rtl="0">
              <a:spcBef>
                <a:spcPts val="0"/>
              </a:spcBef>
              <a:spcAft>
                <a:spcPts val="0"/>
              </a:spcAft>
            </a:pPr>
            <a:r>
              <a:rPr lang="en-US" sz="1600" b="0" i="0" u="none" strike="noStrike" dirty="0">
                <a:solidFill>
                  <a:srgbClr val="000000"/>
                </a:solidFill>
                <a:effectLst/>
                <a:latin typeface="Aptos" panose="020B0004020202020204" pitchFamily="34" charset="0"/>
              </a:rPr>
              <a:t>As last touches in this case are from the ‘purchase’ page, any touches are all last touches. There are no </a:t>
            </a:r>
            <a:r>
              <a:rPr lang="en-US" sz="1600" b="0" i="0" u="none" strike="noStrike" dirty="0" err="1">
                <a:solidFill>
                  <a:srgbClr val="000000"/>
                </a:solidFill>
                <a:effectLst/>
                <a:latin typeface="Aptos" panose="020B0004020202020204" pitchFamily="34" charset="0"/>
              </a:rPr>
              <a:t>first_touches</a:t>
            </a:r>
            <a:r>
              <a:rPr lang="en-US" sz="1600" b="0" i="0" u="none" strike="noStrike" dirty="0">
                <a:solidFill>
                  <a:srgbClr val="000000"/>
                </a:solidFill>
                <a:effectLst/>
                <a:latin typeface="Aptos" panose="020B0004020202020204" pitchFamily="34" charset="0"/>
              </a:rPr>
              <a:t> because users have to pass through the checkout page before arriving at ‘purchase’. Adding a WHERE clause to the previous query of “last touch”, and a COUNT(*) which would indicate the user_id with the relevant campaigns, it would look like the query beside.</a:t>
            </a:r>
            <a:endParaRPr sz="1600" dirty="0">
              <a:latin typeface="Aptos" panose="020B0004020202020204" pitchFamily="34" charset="0"/>
              <a:ea typeface="Roboto"/>
              <a:cs typeface="Roboto"/>
              <a:sym typeface="Roboto"/>
            </a:endParaRPr>
          </a:p>
        </p:txBody>
      </p:sp>
      <p:sp>
        <p:nvSpPr>
          <p:cNvPr id="4" name="Shape 323">
            <a:extLst>
              <a:ext uri="{FF2B5EF4-FFF2-40B4-BE49-F238E27FC236}">
                <a16:creationId xmlns:a16="http://schemas.microsoft.com/office/drawing/2014/main" id="{1917EF2F-B531-AD00-7F60-AC43466E1F3B}"/>
              </a:ext>
            </a:extLst>
          </p:cNvPr>
          <p:cNvSpPr txBox="1"/>
          <p:nvPr/>
        </p:nvSpPr>
        <p:spPr>
          <a:xfrm>
            <a:off x="2962275" y="1189926"/>
            <a:ext cx="5736300" cy="3879508"/>
          </a:xfrm>
          <a:prstGeom prst="rect">
            <a:avLst/>
          </a:prstGeom>
          <a:solidFill>
            <a:srgbClr val="D9D9D9"/>
          </a:solidFill>
          <a:ln>
            <a:noFill/>
          </a:ln>
        </p:spPr>
        <p:txBody>
          <a:bodyPr spcFirstLastPara="1" wrap="square" lIns="91425" tIns="91425" rIns="91425" bIns="91425" anchor="t" anchorCtr="0">
            <a:noAutofit/>
          </a:bodyPr>
          <a:lstStyle/>
          <a:p>
            <a:pPr rtl="0">
              <a:spcBef>
                <a:spcPts val="0"/>
              </a:spcBef>
              <a:spcAft>
                <a:spcPts val="0"/>
              </a:spcAft>
            </a:pPr>
            <a:r>
              <a:rPr lang="en-GB" b="0" i="0" u="none" strike="noStrike" dirty="0">
                <a:solidFill>
                  <a:srgbClr val="3C78D8"/>
                </a:solidFill>
                <a:effectLst/>
                <a:latin typeface="Aptos" panose="020B0004020202020204" pitchFamily="34" charset="0"/>
              </a:rPr>
              <a:t>WITH </a:t>
            </a:r>
            <a:r>
              <a:rPr lang="en-GB" b="0" i="0" u="none" strike="noStrike" dirty="0" err="1">
                <a:solidFill>
                  <a:srgbClr val="3C78D8"/>
                </a:solidFill>
                <a:effectLst/>
                <a:latin typeface="Aptos" panose="020B0004020202020204" pitchFamily="34" charset="0"/>
              </a:rPr>
              <a:t>last_touch</a:t>
            </a:r>
            <a:r>
              <a:rPr lang="en-GB" b="0" i="0" u="none" strike="noStrike" dirty="0">
                <a:solidFill>
                  <a:srgbClr val="3C78D8"/>
                </a:solidFill>
                <a:effectLst/>
                <a:latin typeface="Aptos" panose="020B0004020202020204" pitchFamily="34" charset="0"/>
              </a:rPr>
              <a:t> AS (</a:t>
            </a:r>
          </a:p>
          <a:p>
            <a:pPr rtl="0">
              <a:spcBef>
                <a:spcPts val="0"/>
              </a:spcBef>
              <a:spcAft>
                <a:spcPts val="0"/>
              </a:spcAft>
            </a:pPr>
            <a:r>
              <a:rPr lang="en-GB" b="0" i="0" u="none" strike="noStrike" dirty="0">
                <a:solidFill>
                  <a:srgbClr val="3C78D8"/>
                </a:solidFill>
                <a:effectLst/>
                <a:latin typeface="Aptos" panose="020B0004020202020204" pitchFamily="34" charset="0"/>
              </a:rPr>
              <a:t>    SELECT </a:t>
            </a:r>
            <a:r>
              <a:rPr lang="en-GB" b="0" i="0" u="none" strike="noStrike" dirty="0" err="1">
                <a:solidFill>
                  <a:srgbClr val="3C78D8"/>
                </a:solidFill>
                <a:effectLst/>
                <a:latin typeface="Aptos" panose="020B0004020202020204" pitchFamily="34" charset="0"/>
              </a:rPr>
              <a:t>user_id</a:t>
            </a:r>
            <a:r>
              <a:rPr lang="en-GB" b="0" i="0" u="none" strike="noStrike" dirty="0">
                <a:solidFill>
                  <a:srgbClr val="3C78D8"/>
                </a:solidFill>
                <a:effectLst/>
                <a:latin typeface="Aptos" panose="020B0004020202020204" pitchFamily="34" charset="0"/>
              </a:rPr>
              <a:t>, </a:t>
            </a:r>
            <a:r>
              <a:rPr lang="en-GB" dirty="0">
                <a:solidFill>
                  <a:srgbClr val="3C78D8"/>
                </a:solidFill>
                <a:latin typeface="Aptos" panose="020B0004020202020204" pitchFamily="34" charset="0"/>
              </a:rPr>
              <a:t>MAX(timestamp) AS </a:t>
            </a:r>
            <a:r>
              <a:rPr lang="en-GB" dirty="0" err="1">
                <a:solidFill>
                  <a:srgbClr val="3C78D8"/>
                </a:solidFill>
                <a:latin typeface="Aptos" panose="020B0004020202020204" pitchFamily="34" charset="0"/>
              </a:rPr>
              <a:t>last_touch_at</a:t>
            </a:r>
            <a:endParaRPr lang="en-GB" dirty="0">
              <a:latin typeface="Aptos" panose="020B0004020202020204" pitchFamily="34" charset="0"/>
            </a:endParaRPr>
          </a:p>
          <a:p>
            <a:r>
              <a:rPr lang="en-GB" dirty="0">
                <a:solidFill>
                  <a:srgbClr val="3C78D8"/>
                </a:solidFill>
                <a:latin typeface="Aptos" panose="020B0004020202020204" pitchFamily="34" charset="0"/>
              </a:rPr>
              <a:t>    FROM </a:t>
            </a:r>
            <a:r>
              <a:rPr lang="en-GB" dirty="0" err="1">
                <a:solidFill>
                  <a:srgbClr val="3C78D8"/>
                </a:solidFill>
                <a:latin typeface="Aptos" panose="020B0004020202020204" pitchFamily="34" charset="0"/>
              </a:rPr>
              <a:t>page_visits</a:t>
            </a:r>
            <a:r>
              <a:rPr lang="en-GB" dirty="0">
                <a:solidFill>
                  <a:srgbClr val="3C78D8"/>
                </a:solidFill>
                <a:latin typeface="Aptos" panose="020B0004020202020204" pitchFamily="34" charset="0"/>
              </a:rPr>
              <a:t> </a:t>
            </a:r>
            <a:r>
              <a:rPr lang="en-GB" dirty="0" err="1">
                <a:solidFill>
                  <a:srgbClr val="3C78D8"/>
                </a:solidFill>
                <a:latin typeface="Aptos" panose="020B0004020202020204" pitchFamily="34" charset="0"/>
              </a:rPr>
              <a:t>pv</a:t>
            </a:r>
            <a:endParaRPr lang="en-GB" dirty="0">
              <a:solidFill>
                <a:srgbClr val="3C78D8"/>
              </a:solidFill>
              <a:latin typeface="Aptos" panose="020B0004020202020204" pitchFamily="34" charset="0"/>
            </a:endParaRPr>
          </a:p>
          <a:p>
            <a:r>
              <a:rPr lang="en-GB" dirty="0">
                <a:solidFill>
                  <a:srgbClr val="3C78D8"/>
                </a:solidFill>
                <a:latin typeface="Aptos" panose="020B0004020202020204" pitchFamily="34" charset="0"/>
              </a:rPr>
              <a:t>    WHERE </a:t>
            </a:r>
            <a:r>
              <a:rPr lang="en-GB" dirty="0" err="1">
                <a:solidFill>
                  <a:srgbClr val="3C78D8"/>
                </a:solidFill>
                <a:latin typeface="Aptos" panose="020B0004020202020204" pitchFamily="34" charset="0"/>
              </a:rPr>
              <a:t>pv.page_name</a:t>
            </a:r>
            <a:r>
              <a:rPr lang="en-GB" dirty="0">
                <a:solidFill>
                  <a:srgbClr val="3C78D8"/>
                </a:solidFill>
                <a:latin typeface="Aptos" panose="020B0004020202020204" pitchFamily="34" charset="0"/>
              </a:rPr>
              <a:t> = ‘4 – purchase’</a:t>
            </a:r>
            <a:endParaRPr lang="en-GB" dirty="0">
              <a:latin typeface="Aptos" panose="020B0004020202020204" pitchFamily="34" charset="0"/>
            </a:endParaRPr>
          </a:p>
          <a:p>
            <a:r>
              <a:rPr lang="en-GB" dirty="0">
                <a:solidFill>
                  <a:srgbClr val="3C78D8"/>
                </a:solidFill>
                <a:latin typeface="Aptos" panose="020B0004020202020204" pitchFamily="34" charset="0"/>
              </a:rPr>
              <a:t>    GROUP BY 1</a:t>
            </a:r>
            <a:r>
              <a:rPr lang="en-GB" b="0" i="0" u="none" strike="noStrike" dirty="0">
                <a:solidFill>
                  <a:srgbClr val="3C78D8"/>
                </a:solidFill>
                <a:effectLst/>
                <a:latin typeface="Aptos" panose="020B0004020202020204" pitchFamily="34" charset="0"/>
              </a:rPr>
              <a:t>),</a:t>
            </a:r>
            <a:endParaRPr lang="en-GB" b="0" dirty="0">
              <a:effectLst/>
              <a:latin typeface="Aptos" panose="020B0004020202020204" pitchFamily="34" charset="0"/>
            </a:endParaRPr>
          </a:p>
          <a:p>
            <a:pPr rtl="0">
              <a:spcBef>
                <a:spcPts val="0"/>
              </a:spcBef>
              <a:spcAft>
                <a:spcPts val="0"/>
              </a:spcAft>
            </a:pPr>
            <a:r>
              <a:rPr lang="en-GB" b="0" i="0" u="none" strike="noStrike" dirty="0" err="1">
                <a:solidFill>
                  <a:srgbClr val="3C78D8"/>
                </a:solidFill>
                <a:effectLst/>
                <a:latin typeface="Aptos" panose="020B0004020202020204" pitchFamily="34" charset="0"/>
              </a:rPr>
              <a:t>lt_attr</a:t>
            </a:r>
            <a:r>
              <a:rPr lang="en-GB" b="0" i="0" u="none" strike="noStrike" dirty="0">
                <a:solidFill>
                  <a:srgbClr val="3C78D8"/>
                </a:solidFill>
                <a:effectLst/>
                <a:latin typeface="Aptos" panose="020B0004020202020204" pitchFamily="34" charset="0"/>
              </a:rPr>
              <a:t> AS (</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SELECT </a:t>
            </a:r>
            <a:r>
              <a:rPr lang="en-GB" b="0" i="0" u="none" strike="noStrike" dirty="0" err="1">
                <a:solidFill>
                  <a:srgbClr val="3C78D8"/>
                </a:solidFill>
                <a:effectLst/>
                <a:latin typeface="Aptos" panose="020B0004020202020204" pitchFamily="34" charset="0"/>
              </a:rPr>
              <a:t>lt.user_id</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lt.last_touch_at</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pv.utm_source</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pv.utm_campaign</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FROM </a:t>
            </a:r>
            <a:r>
              <a:rPr lang="en-GB" b="0" i="0" u="none" strike="noStrike" dirty="0" err="1">
                <a:solidFill>
                  <a:srgbClr val="3C78D8"/>
                </a:solidFill>
                <a:effectLst/>
                <a:latin typeface="Aptos" panose="020B0004020202020204" pitchFamily="34" charset="0"/>
              </a:rPr>
              <a:t>last_touch</a:t>
            </a:r>
            <a:r>
              <a:rPr lang="en-GB" b="0" i="0" u="none" strike="noStrike" dirty="0">
                <a:solidFill>
                  <a:srgbClr val="3C78D8"/>
                </a:solidFill>
                <a:effectLst/>
                <a:latin typeface="Aptos" panose="020B0004020202020204" pitchFamily="34" charset="0"/>
              </a:rPr>
              <a:t> ft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JOIN </a:t>
            </a:r>
            <a:r>
              <a:rPr lang="en-GB" b="0" i="0" u="none" strike="noStrike" dirty="0" err="1">
                <a:solidFill>
                  <a:srgbClr val="3C78D8"/>
                </a:solidFill>
                <a:effectLst/>
                <a:latin typeface="Aptos" panose="020B0004020202020204" pitchFamily="34" charset="0"/>
              </a:rPr>
              <a:t>page_visits</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ON </a:t>
            </a:r>
            <a:r>
              <a:rPr lang="en-GB" b="0" i="0" u="none" strike="noStrike" dirty="0" err="1">
                <a:solidFill>
                  <a:srgbClr val="3C78D8"/>
                </a:solidFill>
                <a:effectLst/>
                <a:latin typeface="Aptos" panose="020B0004020202020204" pitchFamily="34" charset="0"/>
              </a:rPr>
              <a:t>lt.user_id</a:t>
            </a:r>
            <a:r>
              <a:rPr lang="en-GB" b="0" i="0" u="none" strike="noStrike" dirty="0">
                <a:solidFill>
                  <a:srgbClr val="3C78D8"/>
                </a:solidFill>
                <a:effectLst/>
                <a:latin typeface="Aptos" panose="020B0004020202020204" pitchFamily="34" charset="0"/>
              </a:rPr>
              <a:t> = </a:t>
            </a:r>
            <a:r>
              <a:rPr lang="en-GB" b="0" i="0" u="none" strike="noStrike" dirty="0" err="1">
                <a:solidFill>
                  <a:srgbClr val="3C78D8"/>
                </a:solidFill>
                <a:effectLst/>
                <a:latin typeface="Aptos" panose="020B0004020202020204" pitchFamily="34" charset="0"/>
              </a:rPr>
              <a:t>pv.user_id</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AND </a:t>
            </a:r>
            <a:r>
              <a:rPr lang="en-GB" b="0" i="0" u="none" strike="noStrike" dirty="0" err="1">
                <a:solidFill>
                  <a:srgbClr val="3C78D8"/>
                </a:solidFill>
                <a:effectLst/>
                <a:latin typeface="Aptos" panose="020B0004020202020204" pitchFamily="34" charset="0"/>
              </a:rPr>
              <a:t>lt.last_touch_at</a:t>
            </a:r>
            <a:r>
              <a:rPr lang="en-GB" b="0" i="0" u="none" strike="noStrike" dirty="0">
                <a:solidFill>
                  <a:srgbClr val="3C78D8"/>
                </a:solidFill>
                <a:effectLst/>
                <a:latin typeface="Aptos" panose="020B0004020202020204" pitchFamily="34" charset="0"/>
              </a:rPr>
              <a:t> = </a:t>
            </a:r>
            <a:r>
              <a:rPr lang="en-GB" b="0" i="0" u="none" strike="noStrike" dirty="0" err="1">
                <a:solidFill>
                  <a:srgbClr val="3C78D8"/>
                </a:solidFill>
                <a:effectLst/>
                <a:latin typeface="Aptos" panose="020B0004020202020204" pitchFamily="34" charset="0"/>
              </a:rPr>
              <a:t>pv.timestamp</a:t>
            </a:r>
            <a:endParaRPr lang="en-GB" b="0" i="0" u="none" strike="noStrike" dirty="0">
              <a:solidFill>
                <a:srgbClr val="3C78D8"/>
              </a:solidFill>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SELECT </a:t>
            </a:r>
            <a:r>
              <a:rPr lang="en-GB" b="0" i="0" u="none" strike="noStrike" dirty="0" err="1">
                <a:solidFill>
                  <a:srgbClr val="3C78D8"/>
                </a:solidFill>
                <a:effectLst/>
                <a:latin typeface="Aptos" panose="020B0004020202020204" pitchFamily="34" charset="0"/>
              </a:rPr>
              <a:t>lt_attr.utm_source</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lt_attr.utm_campaign</a:t>
            </a:r>
            <a:r>
              <a:rPr lang="en-GB" b="0" i="0" u="none" strike="noStrike" dirty="0">
                <a:solidFill>
                  <a:srgbClr val="3C78D8"/>
                </a:solidFill>
                <a:effectLst/>
                <a:latin typeface="Aptos" panose="020B0004020202020204" pitchFamily="34" charset="0"/>
              </a:rPr>
              <a:t>, COUNT(*)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FROM </a:t>
            </a:r>
            <a:r>
              <a:rPr lang="en-GB" b="0" i="0" u="none" strike="noStrike" dirty="0" err="1">
                <a:solidFill>
                  <a:srgbClr val="3C78D8"/>
                </a:solidFill>
                <a:effectLst/>
                <a:latin typeface="Aptos" panose="020B0004020202020204" pitchFamily="34" charset="0"/>
              </a:rPr>
              <a:t>lt_attr</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GROUP BY 1, 2</a:t>
            </a:r>
            <a:endParaRPr lang="en-GB" dirty="0">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ORDER BY 3</a:t>
            </a:r>
            <a:endParaRPr lang="en-GB" dirty="0">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DESC;</a:t>
            </a:r>
            <a:endParaRPr lang="en-GB" b="0" dirty="0">
              <a:effectLst/>
              <a:latin typeface="Aptos" panose="020B0004020202020204" pitchFamily="34" charset="0"/>
            </a:endParaRPr>
          </a:p>
          <a:p>
            <a:br>
              <a:rPr lang="en-GB" dirty="0">
                <a:latin typeface="Aptos" panose="020B0004020202020204" pitchFamily="34" charset="0"/>
              </a:rPr>
            </a:br>
            <a:endParaRPr lang="en-GB" dirty="0">
              <a:latin typeface="Aptos" panose="020B0004020202020204" pitchFamily="34" charset="0"/>
              <a:ea typeface="Courier New"/>
              <a:cs typeface="Courier New"/>
              <a:sym typeface="Courier New"/>
            </a:endParaRPr>
          </a:p>
        </p:txBody>
      </p:sp>
    </p:spTree>
    <p:extLst>
      <p:ext uri="{BB962C8B-B14F-4D97-AF65-F5344CB8AC3E}">
        <p14:creationId xmlns:p14="http://schemas.microsoft.com/office/powerpoint/2010/main" val="8725565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01972" y="231665"/>
            <a:ext cx="852060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rPr>
              <a:t>Question 2, e</a:t>
            </a:r>
            <a:endParaRPr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endParaRPr>
          </a:p>
        </p:txBody>
      </p:sp>
      <p:sp>
        <p:nvSpPr>
          <p:cNvPr id="316" name="Shape 316"/>
          <p:cNvSpPr txBox="1"/>
          <p:nvPr/>
        </p:nvSpPr>
        <p:spPr>
          <a:xfrm>
            <a:off x="177975" y="804672"/>
            <a:ext cx="8520600" cy="57870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fontAlgn="base">
              <a:spcBef>
                <a:spcPts val="0"/>
              </a:spcBef>
              <a:spcAft>
                <a:spcPts val="0"/>
              </a:spcAft>
            </a:pPr>
            <a:r>
              <a:rPr lang="en-US" sz="1600" dirty="0" err="1">
                <a:latin typeface="Aptos" panose="020B0004020202020204" pitchFamily="34" charset="0"/>
              </a:rPr>
              <a:t>2e</a:t>
            </a:r>
            <a:r>
              <a:rPr lang="en-US" sz="1600" dirty="0">
                <a:latin typeface="Aptos" panose="020B0004020202020204" pitchFamily="34" charset="0"/>
              </a:rPr>
              <a:t>.</a:t>
            </a:r>
            <a:r>
              <a:rPr lang="en-US" sz="1600" b="0" i="0" u="none" strike="noStrike" dirty="0">
                <a:solidFill>
                  <a:srgbClr val="000000"/>
                </a:solidFill>
                <a:effectLst/>
                <a:latin typeface="Aptos" panose="020B0004020202020204" pitchFamily="34" charset="0"/>
              </a:rPr>
              <a:t> What is the typical user journey?</a:t>
            </a:r>
            <a:endParaRPr lang="en-GB" sz="1600" dirty="0">
              <a:latin typeface="Aptos" panose="020B0004020202020204" pitchFamily="34" charset="0"/>
              <a:ea typeface="Roboto"/>
              <a:cs typeface="Roboto"/>
              <a:sym typeface="Roboto"/>
            </a:endParaRPr>
          </a:p>
        </p:txBody>
      </p:sp>
      <p:sp>
        <p:nvSpPr>
          <p:cNvPr id="2" name="Shape 316">
            <a:extLst>
              <a:ext uri="{FF2B5EF4-FFF2-40B4-BE49-F238E27FC236}">
                <a16:creationId xmlns:a16="http://schemas.microsoft.com/office/drawing/2014/main" id="{02C15F00-F2F0-3433-5CB9-B95EA7041D5E}"/>
              </a:ext>
            </a:extLst>
          </p:cNvPr>
          <p:cNvSpPr txBox="1"/>
          <p:nvPr/>
        </p:nvSpPr>
        <p:spPr>
          <a:xfrm>
            <a:off x="177975" y="1576910"/>
            <a:ext cx="8520600" cy="333492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rtl="0">
              <a:spcBef>
                <a:spcPts val="0"/>
              </a:spcBef>
              <a:spcAft>
                <a:spcPts val="0"/>
              </a:spcAft>
            </a:pPr>
            <a:r>
              <a:rPr lang="en-US" sz="1200" dirty="0">
                <a:latin typeface="Roboto"/>
                <a:ea typeface="Roboto"/>
                <a:cs typeface="Roboto"/>
                <a:sym typeface="Roboto"/>
              </a:rPr>
              <a:t>The typical user journey, though campaigns and sources differ, is a direct one on the web site, which can be seen through the number of visits of each journey step.</a:t>
            </a:r>
          </a:p>
          <a:p>
            <a:pPr rtl="0">
              <a:spcBef>
                <a:spcPts val="0"/>
              </a:spcBef>
              <a:spcAft>
                <a:spcPts val="0"/>
              </a:spcAft>
            </a:pPr>
            <a:endParaRPr lang="en-US" sz="1200" dirty="0">
              <a:latin typeface="Roboto"/>
              <a:ea typeface="Roboto"/>
              <a:cs typeface="Roboto"/>
              <a:sym typeface="Roboto"/>
            </a:endParaRPr>
          </a:p>
          <a:p>
            <a:pPr rtl="0">
              <a:spcBef>
                <a:spcPts val="0"/>
              </a:spcBef>
              <a:spcAft>
                <a:spcPts val="0"/>
              </a:spcAft>
            </a:pPr>
            <a:r>
              <a:rPr lang="en-US" sz="1200" dirty="0">
                <a:latin typeface="Roboto"/>
                <a:ea typeface="Roboto"/>
                <a:cs typeface="Roboto"/>
                <a:sym typeface="Roboto"/>
              </a:rPr>
              <a:t>While users acquired by article marketing campaigns leave the journey after the shopping cart, those of retargeting, paid search, and especially those from the email marketing campaign “weekly newsletter” due to continuation of purchasing process, seem to be the right targeted segment.</a:t>
            </a:r>
          </a:p>
          <a:p>
            <a:pPr rtl="0">
              <a:spcBef>
                <a:spcPts val="0"/>
              </a:spcBef>
              <a:spcAft>
                <a:spcPts val="0"/>
              </a:spcAft>
            </a:pPr>
            <a:endParaRPr lang="en-US" sz="1200" dirty="0">
              <a:latin typeface="Roboto"/>
              <a:ea typeface="Roboto"/>
              <a:cs typeface="Roboto"/>
              <a:sym typeface="Roboto"/>
            </a:endParaRPr>
          </a:p>
          <a:p>
            <a:pPr rtl="0">
              <a:spcBef>
                <a:spcPts val="0"/>
              </a:spcBef>
              <a:spcAft>
                <a:spcPts val="0"/>
              </a:spcAft>
            </a:pPr>
            <a:r>
              <a:rPr lang="en-US" sz="1200" dirty="0">
                <a:latin typeface="Roboto"/>
                <a:ea typeface="Roboto"/>
                <a:cs typeface="Roboto"/>
                <a:sym typeface="Roboto"/>
              </a:rPr>
              <a:t>It makes therefor sense to continue in those segments by reinvesting in the latter campaigns mentioned.  </a:t>
            </a:r>
            <a:endParaRPr sz="1200" dirty="0">
              <a:latin typeface="Roboto"/>
              <a:ea typeface="Roboto"/>
              <a:cs typeface="Roboto"/>
              <a:sym typeface="Roboto"/>
            </a:endParaRPr>
          </a:p>
        </p:txBody>
      </p:sp>
    </p:spTree>
    <p:extLst>
      <p:ext uri="{BB962C8B-B14F-4D97-AF65-F5344CB8AC3E}">
        <p14:creationId xmlns:p14="http://schemas.microsoft.com/office/powerpoint/2010/main" val="2558754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Project: Marketing Attribution Analysis Using SQL</a:t>
            </a:r>
            <a:br>
              <a:rPr lang="en" b="1" dirty="0">
                <a:solidFill>
                  <a:srgbClr val="295269"/>
                </a:solidFill>
              </a:rPr>
            </a:br>
            <a:r>
              <a:rPr lang="en" b="1" dirty="0">
                <a:solidFill>
                  <a:srgbClr val="295269"/>
                </a:solidFill>
              </a:rPr>
              <a:t>by Ant Erduman</a:t>
            </a:r>
            <a:endParaRPr b="1" dirty="0">
              <a:solidFill>
                <a:srgbClr val="295269"/>
              </a:solidFill>
              <a:latin typeface="Roboto"/>
              <a:ea typeface="Roboto"/>
              <a:cs typeface="Roboto"/>
              <a:sym typeface="Roboto"/>
            </a:endParaRPr>
          </a:p>
        </p:txBody>
      </p:sp>
      <p:sp>
        <p:nvSpPr>
          <p:cNvPr id="293" name="Shape 293"/>
          <p:cNvSpPr txBox="1"/>
          <p:nvPr/>
        </p:nvSpPr>
        <p:spPr>
          <a:xfrm>
            <a:off x="311700" y="1265275"/>
            <a:ext cx="8061300" cy="3256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100"/>
              </a:spcBef>
              <a:spcAft>
                <a:spcPts val="0"/>
              </a:spcAft>
              <a:buNone/>
            </a:pPr>
            <a:r>
              <a:rPr lang="en-US" sz="2400" dirty="0">
                <a:solidFill>
                  <a:srgbClr val="222222"/>
                </a:solidFill>
                <a:highlight>
                  <a:srgbClr val="FFFFFF"/>
                </a:highlight>
                <a:latin typeface="Aptos" panose="020B0004020202020204" pitchFamily="34" charset="0"/>
                <a:ea typeface="Roboto"/>
                <a:cs typeface="Roboto"/>
                <a:sym typeface="Roboto"/>
              </a:rPr>
              <a:t>In this representation, several questions, obtained through Codecademy’s SQL education program, are answered.</a:t>
            </a:r>
          </a:p>
          <a:p>
            <a:pPr marL="0" marR="0" lvl="0" indent="0" algn="l" rtl="0">
              <a:lnSpc>
                <a:spcPct val="115000"/>
              </a:lnSpc>
              <a:spcBef>
                <a:spcPts val="1100"/>
              </a:spcBef>
              <a:spcAft>
                <a:spcPts val="0"/>
              </a:spcAft>
              <a:buNone/>
            </a:pPr>
            <a:r>
              <a:rPr lang="en-US" sz="2400" dirty="0">
                <a:solidFill>
                  <a:srgbClr val="222222"/>
                </a:solidFill>
                <a:highlight>
                  <a:srgbClr val="FFFFFF"/>
                </a:highlight>
                <a:latin typeface="Aptos" panose="020B0004020202020204" pitchFamily="34" charset="0"/>
                <a:ea typeface="Roboto"/>
                <a:cs typeface="Roboto"/>
                <a:sym typeface="Roboto"/>
              </a:rPr>
              <a:t>Answers include queries of each finding through the data set, Codecademy provides during its course. As questions are about digital marketing some answers do include insights to the subjects of issue.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43712" y="1421130"/>
            <a:ext cx="7743064" cy="20574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4800" dirty="0">
                <a:solidFill>
                  <a:schemeClr val="lt1"/>
                </a:solidFill>
                <a:latin typeface="Roboto Black"/>
                <a:ea typeface="Roboto Black"/>
                <a:cs typeface="Roboto Black"/>
                <a:sym typeface="Roboto Black"/>
              </a:rPr>
              <a:t>3. Optimising the Campaign Budget</a:t>
            </a:r>
            <a:endParaRPr dirty="0"/>
          </a:p>
        </p:txBody>
      </p:sp>
    </p:spTree>
    <p:extLst>
      <p:ext uri="{BB962C8B-B14F-4D97-AF65-F5344CB8AC3E}">
        <p14:creationId xmlns:p14="http://schemas.microsoft.com/office/powerpoint/2010/main" val="1963179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536514" y="231665"/>
            <a:ext cx="363855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rPr>
              <a:t>Question 3, a</a:t>
            </a:r>
            <a:endParaRPr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endParaRPr>
          </a:p>
        </p:txBody>
      </p:sp>
      <p:sp>
        <p:nvSpPr>
          <p:cNvPr id="316" name="Shape 316"/>
          <p:cNvSpPr txBox="1"/>
          <p:nvPr/>
        </p:nvSpPr>
        <p:spPr>
          <a:xfrm>
            <a:off x="0" y="719328"/>
            <a:ext cx="3638550" cy="57870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fontAlgn="base">
              <a:spcBef>
                <a:spcPts val="0"/>
              </a:spcBef>
              <a:spcAft>
                <a:spcPts val="0"/>
              </a:spcAft>
            </a:pPr>
            <a:r>
              <a:rPr lang="en-US" sz="1600" b="0" i="0" u="none" strike="noStrike" dirty="0" err="1">
                <a:solidFill>
                  <a:srgbClr val="000000"/>
                </a:solidFill>
                <a:effectLst/>
                <a:latin typeface="Aptos" panose="020B0004020202020204" pitchFamily="34" charset="0"/>
              </a:rPr>
              <a:t>3a</a:t>
            </a:r>
            <a:r>
              <a:rPr lang="en-US" sz="1600" b="0" i="0" u="none" strike="noStrike" dirty="0">
                <a:solidFill>
                  <a:srgbClr val="000000"/>
                </a:solidFill>
                <a:effectLst/>
                <a:latin typeface="Aptos" panose="020B0004020202020204" pitchFamily="34" charset="0"/>
              </a:rPr>
              <a:t>. </a:t>
            </a:r>
            <a:r>
              <a:rPr lang="en-US" sz="1600" b="0" i="0" u="none" strike="noStrike" dirty="0" err="1">
                <a:solidFill>
                  <a:srgbClr val="000000"/>
                </a:solidFill>
                <a:effectLst/>
                <a:latin typeface="Aptos" panose="020B0004020202020204" pitchFamily="34" charset="0"/>
              </a:rPr>
              <a:t>CoolTShirts</a:t>
            </a:r>
            <a:r>
              <a:rPr lang="en-US" sz="1600" b="0" i="0" u="none" strike="noStrike" dirty="0">
                <a:solidFill>
                  <a:srgbClr val="000000"/>
                </a:solidFill>
                <a:effectLst/>
                <a:latin typeface="Aptos" panose="020B0004020202020204" pitchFamily="34" charset="0"/>
              </a:rPr>
              <a:t> can reinvest in 5 campaigns. Which should they pick and why?</a:t>
            </a:r>
          </a:p>
        </p:txBody>
      </p:sp>
      <p:graphicFrame>
        <p:nvGraphicFramePr>
          <p:cNvPr id="3" name="Shape 332">
            <a:extLst>
              <a:ext uri="{FF2B5EF4-FFF2-40B4-BE49-F238E27FC236}">
                <a16:creationId xmlns:a16="http://schemas.microsoft.com/office/drawing/2014/main" id="{06B9916C-F3F6-C775-72A5-524FD84B5FD8}"/>
              </a:ext>
            </a:extLst>
          </p:cNvPr>
          <p:cNvGraphicFramePr/>
          <p:nvPr>
            <p:extLst>
              <p:ext uri="{D42A27DB-BD31-4B8C-83A1-F6EECF244321}">
                <p14:modId xmlns:p14="http://schemas.microsoft.com/office/powerpoint/2010/main" val="3659332229"/>
              </p:ext>
            </p:extLst>
          </p:nvPr>
        </p:nvGraphicFramePr>
        <p:xfrm>
          <a:off x="4355628" y="0"/>
          <a:ext cx="4788372" cy="5143050"/>
        </p:xfrm>
        <a:graphic>
          <a:graphicData uri="http://schemas.openxmlformats.org/drawingml/2006/table">
            <a:tbl>
              <a:tblPr>
                <a:noFill/>
                <a:tableStyleId>{8628B589-4659-4227-9C68-565DD4A46BFE}</a:tableStyleId>
              </a:tblPr>
              <a:tblGrid>
                <a:gridCol w="1596124">
                  <a:extLst>
                    <a:ext uri="{9D8B030D-6E8A-4147-A177-3AD203B41FA5}">
                      <a16:colId xmlns:a16="http://schemas.microsoft.com/office/drawing/2014/main" val="20000"/>
                    </a:ext>
                  </a:extLst>
                </a:gridCol>
                <a:gridCol w="1596124">
                  <a:extLst>
                    <a:ext uri="{9D8B030D-6E8A-4147-A177-3AD203B41FA5}">
                      <a16:colId xmlns:a16="http://schemas.microsoft.com/office/drawing/2014/main" val="1826858276"/>
                    </a:ext>
                  </a:extLst>
                </a:gridCol>
                <a:gridCol w="1596124">
                  <a:extLst>
                    <a:ext uri="{9D8B030D-6E8A-4147-A177-3AD203B41FA5}">
                      <a16:colId xmlns:a16="http://schemas.microsoft.com/office/drawing/2014/main" val="3147249150"/>
                    </a:ext>
                  </a:extLst>
                </a:gridCol>
              </a:tblGrid>
              <a:tr h="302770">
                <a:tc>
                  <a:txBody>
                    <a:bodyPr/>
                    <a:lstStyle/>
                    <a:p>
                      <a:pPr marL="0" lvl="0" indent="0" rtl="0">
                        <a:spcBef>
                          <a:spcPts val="0"/>
                        </a:spcBef>
                        <a:spcAft>
                          <a:spcPts val="0"/>
                        </a:spcAft>
                        <a:buNone/>
                      </a:pPr>
                      <a:r>
                        <a:rPr lang="en-US" sz="1050" dirty="0">
                          <a:latin typeface="Aptos" panose="020B0004020202020204" pitchFamily="34" charset="0"/>
                        </a:rPr>
                        <a:t>1. Landing Page</a:t>
                      </a:r>
                      <a:endParaRPr sz="1050" dirty="0">
                        <a:latin typeface="Aptos" panose="020B0004020202020204" pitchFamily="34" charset="0"/>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rtl="0">
                        <a:spcBef>
                          <a:spcPts val="0"/>
                        </a:spcBef>
                        <a:spcAft>
                          <a:spcPts val="0"/>
                        </a:spcAft>
                        <a:buNone/>
                      </a:pPr>
                      <a:r>
                        <a:rPr lang="en-US" sz="1050" dirty="0">
                          <a:latin typeface="Aptos" panose="020B0004020202020204" pitchFamily="34" charset="0"/>
                        </a:rPr>
                        <a:t>Step 1</a:t>
                      </a:r>
                      <a:endParaRPr sz="1050" dirty="0">
                        <a:latin typeface="Aptos" panose="020B0004020202020204" pitchFamily="34" charset="0"/>
                      </a:endParaRPr>
                    </a:p>
                  </a:txBody>
                  <a:tcPr marL="91425" marR="91425" marT="91425" marB="91425">
                    <a:lnT w="9525" cap="flat" cmpd="sng" algn="ctr">
                      <a:solidFill>
                        <a:srgbClr val="9E9E9E"/>
                      </a:solidFill>
                      <a:prstDash val="solid"/>
                      <a:round/>
                      <a:headEnd type="none" w="sm" len="sm"/>
                      <a:tailEnd type="none" w="sm" len="sm"/>
                    </a:lnT>
                  </a:tcPr>
                </a:tc>
                <a:tc>
                  <a:txBody>
                    <a:bodyPr/>
                    <a:lstStyle/>
                    <a:p>
                      <a:pPr marL="0" lvl="0" indent="0" rtl="0">
                        <a:spcBef>
                          <a:spcPts val="0"/>
                        </a:spcBef>
                        <a:spcAft>
                          <a:spcPts val="0"/>
                        </a:spcAft>
                        <a:buNone/>
                      </a:pPr>
                      <a:r>
                        <a:rPr lang="en-US" sz="1050" dirty="0">
                          <a:latin typeface="Aptos" panose="020B0004020202020204" pitchFamily="34" charset="0"/>
                        </a:rPr>
                        <a:t>1979</a:t>
                      </a:r>
                      <a:endParaRPr sz="1050" dirty="0">
                        <a:latin typeface="Aptos" panose="020B0004020202020204" pitchFamily="34" charset="0"/>
                      </a:endParaRPr>
                    </a:p>
                  </a:txBody>
                  <a:tcPr marL="91425" marR="91425" marT="91425" marB="91425">
                    <a:lnT w="9525" cap="flat" cmpd="sng" algn="ctr">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302770">
                <a:tc>
                  <a:txBody>
                    <a:bodyPr/>
                    <a:lstStyle/>
                    <a:p>
                      <a:pPr marL="0" lvl="0" indent="0" rtl="0">
                        <a:spcBef>
                          <a:spcPts val="0"/>
                        </a:spcBef>
                        <a:spcAft>
                          <a:spcPts val="0"/>
                        </a:spcAft>
                        <a:buNone/>
                      </a:pP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2</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2</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342301"/>
                  </a:ext>
                </a:extLst>
              </a:tr>
              <a:tr h="302770">
                <a:tc>
                  <a:txBody>
                    <a:bodyPr/>
                    <a:lstStyle/>
                    <a:p>
                      <a:pPr marL="0" lvl="0" indent="0" rtl="0">
                        <a:spcBef>
                          <a:spcPts val="0"/>
                        </a:spcBef>
                        <a:spcAft>
                          <a:spcPts val="0"/>
                        </a:spcAft>
                        <a:buNone/>
                      </a:pP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3</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11</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2798608397"/>
                  </a:ext>
                </a:extLst>
              </a:tr>
              <a:tr h="302770">
                <a:tc>
                  <a:txBody>
                    <a:bodyPr/>
                    <a:lstStyle/>
                    <a:p>
                      <a:pPr marL="0" lvl="0" indent="0" rtl="0">
                        <a:spcBef>
                          <a:spcPts val="0"/>
                        </a:spcBef>
                        <a:spcAft>
                          <a:spcPts val="0"/>
                        </a:spcAft>
                        <a:buNone/>
                      </a:pPr>
                      <a:endParaRPr lang="en-GB"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a:latin typeface="Aptos" panose="020B0004020202020204" pitchFamily="34" charset="0"/>
                        </a:rPr>
                        <a:t>Step 4</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5</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2423828290"/>
                  </a:ext>
                </a:extLst>
              </a:tr>
              <a:tr h="302770">
                <a:tc>
                  <a:txBody>
                    <a:bodyPr/>
                    <a:lstStyle/>
                    <a:p>
                      <a:pPr marL="0" lvl="0" indent="0" rtl="0">
                        <a:spcBef>
                          <a:spcPts val="0"/>
                        </a:spcBef>
                        <a:spcAft>
                          <a:spcPts val="0"/>
                        </a:spcAft>
                        <a:buNone/>
                      </a:pPr>
                      <a:endParaRPr lang="en-GB"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5</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3</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30882116"/>
                  </a:ext>
                </a:extLst>
              </a:tr>
              <a:tr h="302770">
                <a:tc>
                  <a:txBody>
                    <a:bodyPr/>
                    <a:lstStyle/>
                    <a:p>
                      <a:pPr marL="0" lvl="0" indent="0" rtl="0">
                        <a:spcBef>
                          <a:spcPts val="0"/>
                        </a:spcBef>
                        <a:spcAft>
                          <a:spcPts val="0"/>
                        </a:spcAft>
                        <a:buNone/>
                      </a:pPr>
                      <a:r>
                        <a:rPr lang="en-US" sz="1050" dirty="0">
                          <a:latin typeface="Aptos" panose="020B0004020202020204" pitchFamily="34" charset="0"/>
                        </a:rPr>
                        <a:t>2. Shopping Cart</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2</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1879</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10002"/>
                  </a:ext>
                </a:extLst>
              </a:tr>
              <a:tr h="302770">
                <a:tc>
                  <a:txBody>
                    <a:bodyPr/>
                    <a:lstStyle/>
                    <a:p>
                      <a:pPr marL="0" lvl="0" indent="0" rtl="0">
                        <a:spcBef>
                          <a:spcPts val="0"/>
                        </a:spcBef>
                        <a:spcAft>
                          <a:spcPts val="0"/>
                        </a:spcAft>
                        <a:buNone/>
                      </a:pP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3</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3</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254923086"/>
                  </a:ext>
                </a:extLst>
              </a:tr>
              <a:tr h="302770">
                <a:tc>
                  <a:txBody>
                    <a:bodyPr/>
                    <a:lstStyle/>
                    <a:p>
                      <a:pPr marL="0" lvl="0" indent="0" rtl="0">
                        <a:spcBef>
                          <a:spcPts val="0"/>
                        </a:spcBef>
                        <a:spcAft>
                          <a:spcPts val="0"/>
                        </a:spcAft>
                        <a:buNone/>
                      </a:pP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4</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11</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2353482969"/>
                  </a:ext>
                </a:extLst>
              </a:tr>
              <a:tr h="302770">
                <a:tc>
                  <a:txBody>
                    <a:bodyPr/>
                    <a:lstStyle/>
                    <a:p>
                      <a:pPr marL="0" lvl="0" indent="0" rtl="0">
                        <a:spcBef>
                          <a:spcPts val="0"/>
                        </a:spcBef>
                        <a:spcAft>
                          <a:spcPts val="0"/>
                        </a:spcAft>
                        <a:buNone/>
                      </a:pP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5</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4</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3473016371"/>
                  </a:ext>
                </a:extLst>
              </a:tr>
              <a:tr h="302770">
                <a:tc>
                  <a:txBody>
                    <a:bodyPr/>
                    <a:lstStyle/>
                    <a:p>
                      <a:pPr marL="0" lvl="0" indent="0" rtl="0">
                        <a:spcBef>
                          <a:spcPts val="0"/>
                        </a:spcBef>
                        <a:spcAft>
                          <a:spcPts val="0"/>
                        </a:spcAft>
                        <a:buNone/>
                      </a:pP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6</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3</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2857599093"/>
                  </a:ext>
                </a:extLst>
              </a:tr>
              <a:tr h="302770">
                <a:tc>
                  <a:txBody>
                    <a:bodyPr/>
                    <a:lstStyle/>
                    <a:p>
                      <a:pPr marL="0" lvl="0" indent="0" rtl="0">
                        <a:spcBef>
                          <a:spcPts val="0"/>
                        </a:spcBef>
                        <a:spcAft>
                          <a:spcPts val="0"/>
                        </a:spcAft>
                        <a:buNone/>
                      </a:pPr>
                      <a:r>
                        <a:rPr lang="en-US" sz="1050" dirty="0">
                          <a:latin typeface="Aptos" panose="020B0004020202020204" pitchFamily="34" charset="0"/>
                        </a:rPr>
                        <a:t>3. Checkout</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3</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1419</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10003"/>
                  </a:ext>
                </a:extLst>
              </a:tr>
              <a:tr h="302770">
                <a:tc>
                  <a:txBody>
                    <a:bodyPr/>
                    <a:lstStyle/>
                    <a:p>
                      <a:pPr marL="0" lvl="0" indent="0" rtl="0">
                        <a:spcBef>
                          <a:spcPts val="0"/>
                        </a:spcBef>
                        <a:spcAft>
                          <a:spcPts val="0"/>
                        </a:spcAft>
                        <a:buNone/>
                      </a:pP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4</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2</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3094653251"/>
                  </a:ext>
                </a:extLst>
              </a:tr>
              <a:tr h="302770">
                <a:tc>
                  <a:txBody>
                    <a:bodyPr/>
                    <a:lstStyle/>
                    <a:p>
                      <a:pPr marL="0" lvl="0" indent="0" rtl="0">
                        <a:spcBef>
                          <a:spcPts val="0"/>
                        </a:spcBef>
                        <a:spcAft>
                          <a:spcPts val="0"/>
                        </a:spcAft>
                        <a:buNone/>
                      </a:pP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5</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10</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3641295406"/>
                  </a:ext>
                </a:extLst>
              </a:tr>
              <a:tr h="302770">
                <a:tc>
                  <a:txBody>
                    <a:bodyPr/>
                    <a:lstStyle/>
                    <a:p>
                      <a:pPr marL="0" lvl="0" indent="0" rtl="0">
                        <a:spcBef>
                          <a:spcPts val="0"/>
                        </a:spcBef>
                        <a:spcAft>
                          <a:spcPts val="0"/>
                        </a:spcAft>
                        <a:buNone/>
                      </a:pPr>
                      <a:r>
                        <a:rPr lang="en-US" sz="1050" dirty="0">
                          <a:latin typeface="Aptos" panose="020B0004020202020204" pitchFamily="34" charset="0"/>
                        </a:rPr>
                        <a:t>4. Purchase</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1</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358</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10004"/>
                  </a:ext>
                </a:extLst>
              </a:tr>
              <a:tr h="302770">
                <a:tc>
                  <a:txBody>
                    <a:bodyPr/>
                    <a:lstStyle/>
                    <a:p>
                      <a:pPr marL="0" lvl="0" indent="0" rtl="0">
                        <a:spcBef>
                          <a:spcPts val="0"/>
                        </a:spcBef>
                        <a:spcAft>
                          <a:spcPts val="0"/>
                        </a:spcAft>
                        <a:buNone/>
                      </a:pP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Step 1</a:t>
                      </a:r>
                      <a:endParaRPr sz="105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050" dirty="0">
                          <a:latin typeface="Aptos" panose="020B0004020202020204" pitchFamily="34" charset="0"/>
                        </a:rPr>
                        <a:t>3</a:t>
                      </a:r>
                      <a:endParaRPr sz="1050" dirty="0">
                        <a:latin typeface="Aptos" panose="020B0004020202020204" pitchFamily="34" charset="0"/>
                      </a:endParaRPr>
                    </a:p>
                  </a:txBody>
                  <a:tcPr marL="91425" marR="91425" marT="91425" marB="91425"/>
                </a:tc>
                <a:extLst>
                  <a:ext uri="{0D108BD9-81ED-4DB2-BD59-A6C34878D82A}">
                    <a16:rowId xmlns:a16="http://schemas.microsoft.com/office/drawing/2014/main" val="4220640647"/>
                  </a:ext>
                </a:extLst>
              </a:tr>
            </a:tbl>
          </a:graphicData>
        </a:graphic>
      </p:graphicFrame>
      <p:sp>
        <p:nvSpPr>
          <p:cNvPr id="2" name="Shape 316">
            <a:extLst>
              <a:ext uri="{FF2B5EF4-FFF2-40B4-BE49-F238E27FC236}">
                <a16:creationId xmlns:a16="http://schemas.microsoft.com/office/drawing/2014/main" id="{1E1E3EE7-556B-C5EF-7770-A18661EC5D53}"/>
              </a:ext>
            </a:extLst>
          </p:cNvPr>
          <p:cNvSpPr txBox="1"/>
          <p:nvPr/>
        </p:nvSpPr>
        <p:spPr>
          <a:xfrm>
            <a:off x="536514" y="1697324"/>
            <a:ext cx="3460575" cy="214814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rtl="0">
              <a:spcBef>
                <a:spcPts val="0"/>
              </a:spcBef>
              <a:spcAft>
                <a:spcPts val="0"/>
              </a:spcAft>
            </a:pPr>
            <a:r>
              <a:rPr lang="en-US" sz="1200" dirty="0">
                <a:latin typeface="Roboto"/>
                <a:ea typeface="Roboto"/>
                <a:cs typeface="Roboto"/>
                <a:sym typeface="Roboto"/>
              </a:rPr>
              <a:t>It makes sense to continue in those segments by reinvesting in Weekly Newsletter, Retargeting Ad, Retargeting Campaign, Paid Search. Lastly I would add the Interview With Cool T-shirts Founder article because it acquires the most users in comparison to the others.</a:t>
            </a:r>
          </a:p>
          <a:p>
            <a:pPr rtl="0">
              <a:spcBef>
                <a:spcPts val="0"/>
              </a:spcBef>
              <a:spcAft>
                <a:spcPts val="0"/>
              </a:spcAft>
            </a:pPr>
            <a:endParaRPr lang="en-US" sz="1200" dirty="0">
              <a:latin typeface="Roboto"/>
              <a:ea typeface="Roboto"/>
              <a:cs typeface="Roboto"/>
              <a:sym typeface="Roboto"/>
            </a:endParaRPr>
          </a:p>
          <a:p>
            <a:pPr rtl="0">
              <a:spcBef>
                <a:spcPts val="0"/>
              </a:spcBef>
              <a:spcAft>
                <a:spcPts val="0"/>
              </a:spcAft>
            </a:pPr>
            <a:r>
              <a:rPr lang="en-US" sz="1200" dirty="0">
                <a:latin typeface="Roboto"/>
                <a:ea typeface="Roboto"/>
                <a:cs typeface="Roboto"/>
                <a:sym typeface="Roboto"/>
              </a:rPr>
              <a:t>It is possible to have a clearer idea with a user journey chart according to journey steps and page views.</a:t>
            </a:r>
            <a:endParaRPr sz="1200" dirty="0">
              <a:latin typeface="Roboto"/>
              <a:ea typeface="Roboto"/>
              <a:cs typeface="Roboto"/>
              <a:sym typeface="Roboto"/>
            </a:endParaRPr>
          </a:p>
        </p:txBody>
      </p:sp>
      <p:sp>
        <p:nvSpPr>
          <p:cNvPr id="4" name="Shape 316">
            <a:extLst>
              <a:ext uri="{FF2B5EF4-FFF2-40B4-BE49-F238E27FC236}">
                <a16:creationId xmlns:a16="http://schemas.microsoft.com/office/drawing/2014/main" id="{455C1EB8-43FE-F8BE-6352-F853377DDB63}"/>
              </a:ext>
            </a:extLst>
          </p:cNvPr>
          <p:cNvSpPr txBox="1"/>
          <p:nvPr/>
        </p:nvSpPr>
        <p:spPr>
          <a:xfrm>
            <a:off x="536514" y="4263741"/>
            <a:ext cx="3460575" cy="559721"/>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rtl="0">
              <a:spcBef>
                <a:spcPts val="0"/>
              </a:spcBef>
              <a:spcAft>
                <a:spcPts val="0"/>
              </a:spcAft>
            </a:pPr>
            <a:r>
              <a:rPr lang="tr-TR" sz="1200" dirty="0">
                <a:latin typeface="Roboto"/>
                <a:ea typeface="Roboto"/>
                <a:cs typeface="Roboto"/>
                <a:sym typeface="Roboto"/>
              </a:rPr>
              <a:t>Thank you,</a:t>
            </a:r>
          </a:p>
          <a:p>
            <a:pPr rtl="0">
              <a:spcBef>
                <a:spcPts val="0"/>
              </a:spcBef>
              <a:spcAft>
                <a:spcPts val="0"/>
              </a:spcAft>
            </a:pPr>
            <a:r>
              <a:rPr lang="tr-TR" sz="1200" dirty="0">
                <a:latin typeface="Roboto"/>
                <a:ea typeface="Roboto"/>
                <a:cs typeface="Roboto"/>
                <a:sym typeface="Roboto"/>
              </a:rPr>
              <a:t>Ant Erduman</a:t>
            </a:r>
            <a:endParaRPr sz="1200" dirty="0">
              <a:latin typeface="Roboto"/>
              <a:ea typeface="Roboto"/>
              <a:cs typeface="Roboto"/>
              <a:sym typeface="Roboto"/>
            </a:endParaRPr>
          </a:p>
        </p:txBody>
      </p:sp>
    </p:spTree>
    <p:extLst>
      <p:ext uri="{BB962C8B-B14F-4D97-AF65-F5344CB8AC3E}">
        <p14:creationId xmlns:p14="http://schemas.microsoft.com/office/powerpoint/2010/main" val="327193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28616" y="1421130"/>
            <a:ext cx="6879192" cy="20574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4800" dirty="0">
                <a:solidFill>
                  <a:schemeClr val="lt1"/>
                </a:solidFill>
                <a:latin typeface="Roboto Black"/>
                <a:ea typeface="Roboto Black"/>
                <a:cs typeface="Roboto Black"/>
                <a:sym typeface="Roboto Black"/>
              </a:rPr>
              <a:t>1. Getting familiar with the Company</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01972" y="231665"/>
            <a:ext cx="852060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rPr>
              <a:t>Question 1, a</a:t>
            </a:r>
            <a:endParaRPr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endParaRPr>
          </a:p>
        </p:txBody>
      </p:sp>
      <p:sp>
        <p:nvSpPr>
          <p:cNvPr id="316" name="Shape 316"/>
          <p:cNvSpPr txBox="1"/>
          <p:nvPr/>
        </p:nvSpPr>
        <p:spPr>
          <a:xfrm>
            <a:off x="177975" y="804672"/>
            <a:ext cx="8520600" cy="57870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fontAlgn="base">
              <a:spcBef>
                <a:spcPts val="0"/>
              </a:spcBef>
              <a:spcAft>
                <a:spcPts val="0"/>
              </a:spcAft>
            </a:pPr>
            <a:r>
              <a:rPr lang="en-US" sz="1600" dirty="0" err="1">
                <a:latin typeface="Aptos" panose="020B0004020202020204" pitchFamily="34" charset="0"/>
              </a:rPr>
              <a:t>1a</a:t>
            </a:r>
            <a:r>
              <a:rPr lang="en-US" sz="1600" dirty="0">
                <a:latin typeface="Aptos" panose="020B0004020202020204" pitchFamily="34" charset="0"/>
              </a:rPr>
              <a:t>.</a:t>
            </a:r>
            <a:r>
              <a:rPr lang="en-US" sz="1600" b="0" i="0" u="none" strike="noStrike" dirty="0">
                <a:solidFill>
                  <a:srgbClr val="000000"/>
                </a:solidFill>
                <a:effectLst/>
                <a:latin typeface="Aptos" panose="020B0004020202020204" pitchFamily="34" charset="0"/>
              </a:rPr>
              <a:t> How many campaigns and sources does CoolTshirts use and how are they related? Be sure to explain the difference between utm_campaign and utm_source.</a:t>
            </a:r>
            <a:endParaRPr lang="en-GB" sz="1600" dirty="0">
              <a:latin typeface="Aptos" panose="020B0004020202020204" pitchFamily="34" charset="0"/>
              <a:ea typeface="Roboto"/>
              <a:cs typeface="Roboto"/>
              <a:sym typeface="Roboto"/>
            </a:endParaRPr>
          </a:p>
        </p:txBody>
      </p:sp>
      <p:sp>
        <p:nvSpPr>
          <p:cNvPr id="2" name="Shape 316">
            <a:extLst>
              <a:ext uri="{FF2B5EF4-FFF2-40B4-BE49-F238E27FC236}">
                <a16:creationId xmlns:a16="http://schemas.microsoft.com/office/drawing/2014/main" id="{02C15F00-F2F0-3433-5CB9-B95EA7041D5E}"/>
              </a:ext>
            </a:extLst>
          </p:cNvPr>
          <p:cNvSpPr txBox="1"/>
          <p:nvPr/>
        </p:nvSpPr>
        <p:spPr>
          <a:xfrm>
            <a:off x="177975" y="1554067"/>
            <a:ext cx="8520600" cy="333492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rtl="0">
              <a:spcBef>
                <a:spcPts val="0"/>
              </a:spcBef>
              <a:spcAft>
                <a:spcPts val="0"/>
              </a:spcAft>
            </a:pPr>
            <a:r>
              <a:rPr lang="en-US" sz="1300" b="0" i="0" u="none" strike="noStrike" dirty="0">
                <a:solidFill>
                  <a:srgbClr val="000000"/>
                </a:solidFill>
                <a:effectLst/>
                <a:latin typeface="Aptos" panose="020B0004020202020204" pitchFamily="34" charset="0"/>
              </a:rPr>
              <a:t>CoolTshirts is using 8 campaigns which 2 of them are retargeting campaigns. While the former 6 campaigns have directed their users on the landing page, the latter 2 are directing them to checkout.</a:t>
            </a:r>
            <a:endParaRPr lang="en-US" sz="1300" b="0" dirty="0">
              <a:effectLst/>
              <a:latin typeface="Aptos" panose="020B0004020202020204" pitchFamily="34" charset="0"/>
            </a:endParaRPr>
          </a:p>
          <a:p>
            <a:pPr rtl="0">
              <a:spcBef>
                <a:spcPts val="0"/>
              </a:spcBef>
              <a:spcAft>
                <a:spcPts val="0"/>
              </a:spcAft>
            </a:pPr>
            <a:br>
              <a:rPr lang="en-US" sz="1300" b="0" dirty="0">
                <a:effectLst/>
                <a:latin typeface="Aptos" panose="020B0004020202020204" pitchFamily="34" charset="0"/>
              </a:rPr>
            </a:br>
            <a:r>
              <a:rPr lang="en-US" sz="1300" b="0" i="0" u="none" strike="noStrike" dirty="0">
                <a:solidFill>
                  <a:srgbClr val="000000"/>
                </a:solidFill>
                <a:effectLst/>
                <a:latin typeface="Aptos" panose="020B0004020202020204" pitchFamily="34" charset="0"/>
              </a:rPr>
              <a:t>“Weekly Newsletter”, “Retargeting Campaign” provide sources through email marketing. “Paid Search” provides users through search engines with the difference that the ad is placed on top of search results, whereas “Cool T-shirt Search” is the source of a direct search. “Retargeting Ad” provides users from a social media channel which helps users to continue their journey and directs them to their before-visited page. “Getting To Know Cool T-shirts”, “Ten Crazy Cool T-shirts Facts” are sources using online article marketing, while the “Interview With Cool T-shirts Facts” can also be considered as part of online article marketing.</a:t>
            </a:r>
            <a:endParaRPr lang="en-US" sz="1300" b="0" dirty="0">
              <a:effectLst/>
              <a:latin typeface="Aptos" panose="020B0004020202020204" pitchFamily="34" charset="0"/>
            </a:endParaRPr>
          </a:p>
          <a:p>
            <a:pPr rtl="0">
              <a:spcBef>
                <a:spcPts val="0"/>
              </a:spcBef>
              <a:spcAft>
                <a:spcPts val="0"/>
              </a:spcAft>
            </a:pPr>
            <a:br>
              <a:rPr lang="en-US" sz="1300" b="0" dirty="0">
                <a:effectLst/>
                <a:latin typeface="Aptos" panose="020B0004020202020204" pitchFamily="34" charset="0"/>
              </a:rPr>
            </a:br>
            <a:r>
              <a:rPr lang="en-US" sz="1300" b="0" i="0" u="none" strike="noStrike" dirty="0">
                <a:solidFill>
                  <a:srgbClr val="000000"/>
                </a:solidFill>
                <a:effectLst/>
                <a:latin typeface="Aptos" panose="020B0004020202020204" pitchFamily="34" charset="0"/>
              </a:rPr>
              <a:t>Data related, since they are all sources and part of a user journey, they all are bound to a specific “</a:t>
            </a:r>
            <a:r>
              <a:rPr lang="en-US" sz="1300" b="0" i="0" u="none" strike="noStrike" dirty="0" err="1">
                <a:solidFill>
                  <a:srgbClr val="000000"/>
                </a:solidFill>
                <a:effectLst/>
                <a:latin typeface="Aptos" panose="020B0004020202020204" pitchFamily="34" charset="0"/>
              </a:rPr>
              <a:t>user_id</a:t>
            </a:r>
            <a:r>
              <a:rPr lang="en-US" sz="1300" b="0" i="0" u="none" strike="noStrike" dirty="0">
                <a:solidFill>
                  <a:srgbClr val="000000"/>
                </a:solidFill>
                <a:effectLst/>
                <a:latin typeface="Aptos" panose="020B0004020202020204" pitchFamily="34" charset="0"/>
              </a:rPr>
              <a:t>” and reflect a unique “timestamp” which specifies users engagement with the product on its particular time.</a:t>
            </a:r>
            <a:endParaRPr lang="en-US" sz="1300" b="0" dirty="0">
              <a:effectLst/>
              <a:latin typeface="Aptos" panose="020B0004020202020204" pitchFamily="34" charset="0"/>
            </a:endParaRPr>
          </a:p>
          <a:p>
            <a:pPr rtl="0">
              <a:spcBef>
                <a:spcPts val="0"/>
              </a:spcBef>
              <a:spcAft>
                <a:spcPts val="0"/>
              </a:spcAft>
            </a:pPr>
            <a:br>
              <a:rPr lang="en-US" sz="1300" b="0" dirty="0">
                <a:effectLst/>
                <a:latin typeface="Aptos" panose="020B0004020202020204" pitchFamily="34" charset="0"/>
              </a:rPr>
            </a:br>
            <a:r>
              <a:rPr lang="en-US" sz="1300" b="0" i="0" u="none" strike="noStrike" dirty="0">
                <a:solidFill>
                  <a:srgbClr val="000000"/>
                </a:solidFill>
                <a:effectLst/>
                <a:latin typeface="Aptos" panose="020B0004020202020204" pitchFamily="34" charset="0"/>
              </a:rPr>
              <a:t>“Utm_campaign” and “utm_source” are parameters with snippets attached in order to be able to understand where the traffic is driven from. While the former makes it possible to track from which campaign the user derived from, the latter indicates the medium from which the source was acquired from.</a:t>
            </a:r>
            <a:endParaRPr lang="en-US" sz="1300" b="0" dirty="0">
              <a:effectLst/>
              <a:latin typeface="Aptos" panose="020B0004020202020204" pitchFamily="34" charset="0"/>
            </a:endParaRPr>
          </a:p>
          <a:p>
            <a:br>
              <a:rPr lang="en-US" sz="1600" dirty="0"/>
            </a:br>
            <a:endParaRPr sz="1200" dirty="0">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02359" y="231665"/>
            <a:ext cx="852060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Question 1, a</a:t>
            </a:r>
            <a:endParaRPr sz="2400" b="1" dirty="0">
              <a:solidFill>
                <a:srgbClr val="295269"/>
              </a:solidFill>
              <a:latin typeface="Roboto"/>
              <a:ea typeface="Roboto"/>
              <a:cs typeface="Roboto"/>
              <a:sym typeface="Roboto"/>
            </a:endParaRPr>
          </a:p>
        </p:txBody>
      </p:sp>
      <p:sp>
        <p:nvSpPr>
          <p:cNvPr id="316" name="Shape 316"/>
          <p:cNvSpPr txBox="1"/>
          <p:nvPr/>
        </p:nvSpPr>
        <p:spPr>
          <a:xfrm>
            <a:off x="177975" y="829056"/>
            <a:ext cx="8520600" cy="57870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fontAlgn="base">
              <a:spcBef>
                <a:spcPts val="0"/>
              </a:spcBef>
              <a:spcAft>
                <a:spcPts val="0"/>
              </a:spcAft>
            </a:pPr>
            <a:r>
              <a:rPr lang="en-US" sz="1600" dirty="0">
                <a:latin typeface="Aptos" panose="020B0004020202020204" pitchFamily="34" charset="0"/>
                <a:ea typeface="Roboto"/>
                <a:cs typeface="Roboto"/>
                <a:sym typeface="Roboto"/>
              </a:rPr>
              <a:t>The query and results received for the question are as;</a:t>
            </a:r>
            <a:endParaRPr lang="en-GB" sz="1600" dirty="0">
              <a:latin typeface="Aptos" panose="020B0004020202020204" pitchFamily="34" charset="0"/>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2637950087"/>
              </p:ext>
            </p:extLst>
          </p:nvPr>
        </p:nvGraphicFramePr>
        <p:xfrm>
          <a:off x="177975" y="1407763"/>
          <a:ext cx="4495786" cy="3333790"/>
        </p:xfrm>
        <a:graphic>
          <a:graphicData uri="http://schemas.openxmlformats.org/drawingml/2006/table">
            <a:tbl>
              <a:tblPr>
                <a:noFill/>
                <a:tableStyleId>{8628B589-4659-4227-9C68-565DD4A46BFE}</a:tableStyleId>
              </a:tblPr>
              <a:tblGrid>
                <a:gridCol w="2932400">
                  <a:extLst>
                    <a:ext uri="{9D8B030D-6E8A-4147-A177-3AD203B41FA5}">
                      <a16:colId xmlns:a16="http://schemas.microsoft.com/office/drawing/2014/main" val="20000"/>
                    </a:ext>
                  </a:extLst>
                </a:gridCol>
                <a:gridCol w="1563386">
                  <a:extLst>
                    <a:ext uri="{9D8B030D-6E8A-4147-A177-3AD203B41FA5}">
                      <a16:colId xmlns:a16="http://schemas.microsoft.com/office/drawing/2014/main" val="20001"/>
                    </a:ext>
                  </a:extLst>
                </a:gridCol>
              </a:tblGrid>
              <a:tr h="407950">
                <a:tc>
                  <a:txBody>
                    <a:bodyPr/>
                    <a:lstStyle/>
                    <a:p>
                      <a:pPr marL="0" lvl="0" indent="0" rtl="0">
                        <a:spcBef>
                          <a:spcPts val="0"/>
                        </a:spcBef>
                        <a:spcAft>
                          <a:spcPts val="0"/>
                        </a:spcAft>
                        <a:buNone/>
                      </a:pPr>
                      <a:r>
                        <a:rPr lang="en-GB" sz="1400" b="1" i="0" u="none" strike="noStrike" cap="none" dirty="0">
                          <a:solidFill>
                            <a:schemeClr val="bg1"/>
                          </a:solidFill>
                          <a:effectLst/>
                          <a:latin typeface="Arial"/>
                          <a:ea typeface="Arial"/>
                          <a:cs typeface="Arial"/>
                          <a:sym typeface="Arial"/>
                        </a:rPr>
                        <a:t>UTM Campaigns</a:t>
                      </a:r>
                      <a:endParaRPr sz="1000" b="1" dirty="0">
                        <a:solidFill>
                          <a:schemeClr val="bg1"/>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400" b="1" i="0" u="none" strike="noStrike" cap="none" dirty="0">
                          <a:solidFill>
                            <a:schemeClr val="bg1"/>
                          </a:solidFill>
                          <a:effectLst/>
                          <a:latin typeface="Arial"/>
                          <a:ea typeface="Arial"/>
                          <a:cs typeface="Arial"/>
                          <a:sym typeface="Arial"/>
                        </a:rPr>
                        <a:t>UTM Sources</a:t>
                      </a:r>
                      <a:endParaRPr sz="1000" b="1" dirty="0">
                        <a:solidFill>
                          <a:schemeClr val="bg1"/>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Cool T-shirt Search</a:t>
                      </a:r>
                      <a:endParaRPr sz="1200" dirty="0"/>
                    </a:p>
                  </a:txBody>
                  <a:tcPr marL="91425" marR="91425" marT="91425" marB="91425"/>
                </a:tc>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Google</a:t>
                      </a:r>
                      <a:endParaRPr sz="1200" dirty="0"/>
                    </a:p>
                  </a:txBody>
                  <a:tcPr marL="91425" marR="91425" marT="91425" marB="91425"/>
                </a:tc>
                <a:extLst>
                  <a:ext uri="{0D108BD9-81ED-4DB2-BD59-A6C34878D82A}">
                    <a16:rowId xmlns:a16="http://schemas.microsoft.com/office/drawing/2014/main" val="10001"/>
                  </a:ext>
                </a:extLst>
              </a:tr>
              <a:tr h="328375">
                <a:tc>
                  <a:txBody>
                    <a:bodyPr/>
                    <a:lstStyle/>
                    <a:p>
                      <a:pPr rtl="0"/>
                      <a:r>
                        <a:rPr lang="en-US" sz="1200" b="0" i="0" u="none" strike="noStrike" cap="none" dirty="0">
                          <a:solidFill>
                            <a:srgbClr val="000000"/>
                          </a:solidFill>
                          <a:effectLst/>
                          <a:latin typeface="Arial"/>
                          <a:ea typeface="Arial"/>
                          <a:cs typeface="Arial"/>
                          <a:sym typeface="Arial"/>
                        </a:rPr>
                        <a:t>Getting To Know Cool T-shirts NYTimes</a:t>
                      </a:r>
                      <a:endParaRPr sz="1200" dirty="0"/>
                    </a:p>
                  </a:txBody>
                  <a:tcPr marL="91425" marR="91425" marT="91425" marB="91425"/>
                </a:tc>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NYTimes</a:t>
                      </a:r>
                      <a:endParaRPr sz="1200" dirty="0"/>
                    </a:p>
                  </a:txBody>
                  <a:tcPr marL="91425" marR="91425" marT="91425" marB="91425"/>
                </a:tc>
                <a:extLst>
                  <a:ext uri="{0D108BD9-81ED-4DB2-BD59-A6C34878D82A}">
                    <a16:rowId xmlns:a16="http://schemas.microsoft.com/office/drawing/2014/main" val="10002"/>
                  </a:ext>
                </a:extLst>
              </a:tr>
              <a:tr h="328375">
                <a:tc>
                  <a:txBody>
                    <a:bodyPr/>
                    <a:lstStyle/>
                    <a:p>
                      <a:pPr marL="0" lvl="0" indent="0" rtl="0">
                        <a:spcBef>
                          <a:spcPts val="0"/>
                        </a:spcBef>
                        <a:spcAft>
                          <a:spcPts val="0"/>
                        </a:spcAft>
                        <a:buNone/>
                      </a:pPr>
                      <a:r>
                        <a:rPr lang="en-US" sz="1200" b="0" i="0" u="none" strike="noStrike" cap="none" dirty="0">
                          <a:solidFill>
                            <a:srgbClr val="000000"/>
                          </a:solidFill>
                          <a:effectLst/>
                          <a:latin typeface="Arial"/>
                          <a:ea typeface="Arial"/>
                          <a:cs typeface="Arial"/>
                          <a:sym typeface="Arial"/>
                        </a:rPr>
                        <a:t>Interview With Cool T-shirts Founder</a:t>
                      </a:r>
                      <a:endParaRPr sz="1200" dirty="0"/>
                    </a:p>
                  </a:txBody>
                  <a:tcPr marL="91425" marR="91425" marT="91425" marB="91425"/>
                </a:tc>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Medium</a:t>
                      </a:r>
                      <a:endParaRPr sz="1200" dirty="0"/>
                    </a:p>
                  </a:txBody>
                  <a:tcPr marL="91425" marR="91425" marT="91425" marB="91425"/>
                </a:tc>
                <a:extLst>
                  <a:ext uri="{0D108BD9-81ED-4DB2-BD59-A6C34878D82A}">
                    <a16:rowId xmlns:a16="http://schemas.microsoft.com/office/drawing/2014/main" val="10003"/>
                  </a:ext>
                </a:extLst>
              </a:tr>
              <a:tr h="328375">
                <a:tc>
                  <a:txBody>
                    <a:bodyPr/>
                    <a:lstStyle/>
                    <a:p>
                      <a:pPr marL="0" lvl="0" indent="0" rtl="0">
                        <a:spcBef>
                          <a:spcPts val="0"/>
                        </a:spcBef>
                        <a:spcAft>
                          <a:spcPts val="0"/>
                        </a:spcAft>
                        <a:buNone/>
                      </a:pPr>
                      <a:r>
                        <a:rPr lang="en-US" sz="1200" b="0" i="0" u="none" strike="noStrike" cap="none" dirty="0">
                          <a:solidFill>
                            <a:srgbClr val="000000"/>
                          </a:solidFill>
                          <a:effectLst/>
                          <a:latin typeface="Arial"/>
                          <a:ea typeface="Arial"/>
                          <a:cs typeface="Arial"/>
                          <a:sym typeface="Arial"/>
                        </a:rPr>
                        <a:t>Ten Crazy Cool T-shirts Facts</a:t>
                      </a:r>
                      <a:endParaRPr sz="1200" dirty="0"/>
                    </a:p>
                  </a:txBody>
                  <a:tcPr marL="91425" marR="91425" marT="91425" marB="91425"/>
                </a:tc>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Buzzfeed</a:t>
                      </a:r>
                      <a:endParaRPr sz="1200" dirty="0"/>
                    </a:p>
                  </a:txBody>
                  <a:tcPr marL="91425" marR="91425" marT="91425" marB="91425"/>
                </a:tc>
                <a:extLst>
                  <a:ext uri="{0D108BD9-81ED-4DB2-BD59-A6C34878D82A}">
                    <a16:rowId xmlns:a16="http://schemas.microsoft.com/office/drawing/2014/main" val="2563144024"/>
                  </a:ext>
                </a:extLst>
              </a:tr>
              <a:tr h="328375">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Paid Search</a:t>
                      </a:r>
                      <a:endParaRPr sz="1200" dirty="0"/>
                    </a:p>
                  </a:txBody>
                  <a:tcPr marL="91425" marR="91425" marT="91425" marB="91425"/>
                </a:tc>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Google</a:t>
                      </a:r>
                      <a:endParaRPr sz="1200" dirty="0"/>
                    </a:p>
                  </a:txBody>
                  <a:tcPr marL="91425" marR="91425" marT="91425" marB="91425"/>
                </a:tc>
                <a:extLst>
                  <a:ext uri="{0D108BD9-81ED-4DB2-BD59-A6C34878D82A}">
                    <a16:rowId xmlns:a16="http://schemas.microsoft.com/office/drawing/2014/main" val="10004"/>
                  </a:ext>
                </a:extLst>
              </a:tr>
              <a:tr h="328375">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Weekly Newsletter</a:t>
                      </a:r>
                      <a:endParaRPr sz="1200" dirty="0"/>
                    </a:p>
                  </a:txBody>
                  <a:tcPr marL="91425" marR="91425" marT="91425" marB="91425"/>
                </a:tc>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E-Mail</a:t>
                      </a:r>
                      <a:endParaRPr sz="1200" dirty="0"/>
                    </a:p>
                  </a:txBody>
                  <a:tcPr marL="91425" marR="91425" marT="91425" marB="91425"/>
                </a:tc>
                <a:extLst>
                  <a:ext uri="{0D108BD9-81ED-4DB2-BD59-A6C34878D82A}">
                    <a16:rowId xmlns:a16="http://schemas.microsoft.com/office/drawing/2014/main" val="2540106981"/>
                  </a:ext>
                </a:extLst>
              </a:tr>
              <a:tr h="328375">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Retargeting Ad</a:t>
                      </a:r>
                      <a:endParaRPr sz="1200" dirty="0"/>
                    </a:p>
                  </a:txBody>
                  <a:tcPr marL="91425" marR="91425" marT="91425" marB="91425"/>
                </a:tc>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Facebook</a:t>
                      </a:r>
                      <a:endParaRPr sz="1200" dirty="0"/>
                    </a:p>
                  </a:txBody>
                  <a:tcPr marL="91425" marR="91425" marT="91425" marB="91425"/>
                </a:tc>
                <a:extLst>
                  <a:ext uri="{0D108BD9-81ED-4DB2-BD59-A6C34878D82A}">
                    <a16:rowId xmlns:a16="http://schemas.microsoft.com/office/drawing/2014/main" val="1996296661"/>
                  </a:ext>
                </a:extLst>
              </a:tr>
              <a:tr h="328375">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Retargeting Campaign</a:t>
                      </a:r>
                      <a:endParaRPr sz="1200" dirty="0"/>
                    </a:p>
                  </a:txBody>
                  <a:tcPr marL="91425" marR="91425" marT="91425" marB="91425"/>
                </a:tc>
                <a:tc>
                  <a:txBody>
                    <a:bodyPr/>
                    <a:lstStyle/>
                    <a:p>
                      <a:pPr marL="0" lvl="0" indent="0" rtl="0">
                        <a:spcBef>
                          <a:spcPts val="0"/>
                        </a:spcBef>
                        <a:spcAft>
                          <a:spcPts val="0"/>
                        </a:spcAft>
                        <a:buNone/>
                      </a:pPr>
                      <a:r>
                        <a:rPr lang="en-GB" sz="1200" b="0" i="0" u="none" strike="noStrike" cap="none" dirty="0">
                          <a:solidFill>
                            <a:srgbClr val="000000"/>
                          </a:solidFill>
                          <a:effectLst/>
                          <a:latin typeface="Arial"/>
                          <a:ea typeface="Arial"/>
                          <a:cs typeface="Arial"/>
                          <a:sym typeface="Arial"/>
                        </a:rPr>
                        <a:t>E-Mail</a:t>
                      </a:r>
                      <a:endParaRPr sz="1200" dirty="0"/>
                    </a:p>
                  </a:txBody>
                  <a:tcPr marL="91425" marR="91425" marT="91425" marB="91425"/>
                </a:tc>
                <a:extLst>
                  <a:ext uri="{0D108BD9-81ED-4DB2-BD59-A6C34878D82A}">
                    <a16:rowId xmlns:a16="http://schemas.microsoft.com/office/drawing/2014/main" val="2747823418"/>
                  </a:ext>
                </a:extLst>
              </a:tr>
            </a:tbl>
          </a:graphicData>
        </a:graphic>
      </p:graphicFrame>
      <p:sp>
        <p:nvSpPr>
          <p:cNvPr id="3" name="Shape 323">
            <a:extLst>
              <a:ext uri="{FF2B5EF4-FFF2-40B4-BE49-F238E27FC236}">
                <a16:creationId xmlns:a16="http://schemas.microsoft.com/office/drawing/2014/main" id="{ED02A007-416B-10DD-D188-A2D4A2301D82}"/>
              </a:ext>
            </a:extLst>
          </p:cNvPr>
          <p:cNvSpPr txBox="1"/>
          <p:nvPr/>
        </p:nvSpPr>
        <p:spPr>
          <a:xfrm>
            <a:off x="4827675" y="1407763"/>
            <a:ext cx="3870900" cy="3333790"/>
          </a:xfrm>
          <a:prstGeom prst="rect">
            <a:avLst/>
          </a:prstGeom>
          <a:solidFill>
            <a:srgbClr val="D9D9D9"/>
          </a:solid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n-US" dirty="0">
                <a:solidFill>
                  <a:srgbClr val="3C78D8"/>
                </a:solidFill>
                <a:latin typeface="Aptos" panose="020B0004020202020204" pitchFamily="34" charset="0"/>
                <a:ea typeface="Courier New"/>
                <a:cs typeface="Courier New"/>
                <a:sym typeface="Courier New"/>
              </a:rPr>
              <a:t>SELECT utm_campaign, utm_source</a:t>
            </a:r>
          </a:p>
          <a:p>
            <a:pPr marL="0" lvl="0" indent="0" rtl="0">
              <a:spcBef>
                <a:spcPts val="0"/>
              </a:spcBef>
              <a:spcAft>
                <a:spcPts val="0"/>
              </a:spcAft>
              <a:buClr>
                <a:schemeClr val="dk1"/>
              </a:buClr>
              <a:buSzPts val="1100"/>
              <a:buFont typeface="Arial"/>
              <a:buNone/>
            </a:pPr>
            <a:r>
              <a:rPr lang="en-US" dirty="0">
                <a:solidFill>
                  <a:srgbClr val="3C78D8"/>
                </a:solidFill>
                <a:latin typeface="Aptos" panose="020B0004020202020204" pitchFamily="34" charset="0"/>
                <a:ea typeface="Courier New"/>
                <a:cs typeface="Courier New"/>
                <a:sym typeface="Courier New"/>
              </a:rPr>
              <a:t>FROM page_visits;</a:t>
            </a:r>
            <a:endParaRPr lang="en-US" sz="900" dirty="0">
              <a:solidFill>
                <a:srgbClr val="3C78D8"/>
              </a:solidFill>
              <a:latin typeface="Aptos" panose="020B0004020202020204" pitchFamily="34" charset="0"/>
              <a:ea typeface="Courier New"/>
              <a:cs typeface="Courier New"/>
              <a:sym typeface="Courier New"/>
            </a:endParaRPr>
          </a:p>
        </p:txBody>
      </p:sp>
    </p:spTree>
    <p:extLst>
      <p:ext uri="{BB962C8B-B14F-4D97-AF65-F5344CB8AC3E}">
        <p14:creationId xmlns:p14="http://schemas.microsoft.com/office/powerpoint/2010/main" val="3873812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01972" y="231665"/>
            <a:ext cx="852060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rPr>
              <a:t>Question 1, b</a:t>
            </a:r>
            <a:endParaRPr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endParaRPr>
          </a:p>
        </p:txBody>
      </p:sp>
      <p:sp>
        <p:nvSpPr>
          <p:cNvPr id="316" name="Shape 316"/>
          <p:cNvSpPr txBox="1"/>
          <p:nvPr/>
        </p:nvSpPr>
        <p:spPr>
          <a:xfrm>
            <a:off x="177975" y="804672"/>
            <a:ext cx="8520600" cy="57870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fontAlgn="base">
              <a:spcBef>
                <a:spcPts val="0"/>
              </a:spcBef>
              <a:spcAft>
                <a:spcPts val="0"/>
              </a:spcAft>
            </a:pPr>
            <a:r>
              <a:rPr lang="en-US" sz="1600" b="0" i="0" u="none" strike="noStrike" dirty="0" err="1">
                <a:solidFill>
                  <a:srgbClr val="000000"/>
                </a:solidFill>
                <a:effectLst/>
                <a:latin typeface="Aptos" panose="020B0004020202020204" pitchFamily="34" charset="0"/>
              </a:rPr>
              <a:t>1b</a:t>
            </a:r>
            <a:r>
              <a:rPr lang="en-US" sz="1600" b="0" i="0" u="none" strike="noStrike" dirty="0">
                <a:solidFill>
                  <a:srgbClr val="000000"/>
                </a:solidFill>
                <a:effectLst/>
                <a:latin typeface="Aptos" panose="020B0004020202020204" pitchFamily="34" charset="0"/>
              </a:rPr>
              <a:t>. What pages are on their website?</a:t>
            </a:r>
          </a:p>
        </p:txBody>
      </p:sp>
      <p:graphicFrame>
        <p:nvGraphicFramePr>
          <p:cNvPr id="3" name="Shape 332">
            <a:extLst>
              <a:ext uri="{FF2B5EF4-FFF2-40B4-BE49-F238E27FC236}">
                <a16:creationId xmlns:a16="http://schemas.microsoft.com/office/drawing/2014/main" id="{06B9916C-F3F6-C775-72A5-524FD84B5FD8}"/>
              </a:ext>
            </a:extLst>
          </p:cNvPr>
          <p:cNvGraphicFramePr/>
          <p:nvPr>
            <p:extLst>
              <p:ext uri="{D42A27DB-BD31-4B8C-83A1-F6EECF244321}">
                <p14:modId xmlns:p14="http://schemas.microsoft.com/office/powerpoint/2010/main" val="3682788463"/>
              </p:ext>
            </p:extLst>
          </p:nvPr>
        </p:nvGraphicFramePr>
        <p:xfrm>
          <a:off x="701844" y="1595420"/>
          <a:ext cx="5191083" cy="1756300"/>
        </p:xfrm>
        <a:graphic>
          <a:graphicData uri="http://schemas.openxmlformats.org/drawingml/2006/table">
            <a:tbl>
              <a:tblPr>
                <a:noFill/>
                <a:tableStyleId>{8628B589-4659-4227-9C68-565DD4A46BFE}</a:tableStyleId>
              </a:tblPr>
              <a:tblGrid>
                <a:gridCol w="5191083">
                  <a:extLst>
                    <a:ext uri="{9D8B030D-6E8A-4147-A177-3AD203B41FA5}">
                      <a16:colId xmlns:a16="http://schemas.microsoft.com/office/drawing/2014/main" val="20000"/>
                    </a:ext>
                  </a:extLst>
                </a:gridCol>
              </a:tblGrid>
              <a:tr h="439075">
                <a:tc>
                  <a:txBody>
                    <a:bodyPr/>
                    <a:lstStyle/>
                    <a:p>
                      <a:pPr marL="0" lvl="0" indent="0" rtl="0">
                        <a:spcBef>
                          <a:spcPts val="0"/>
                        </a:spcBef>
                        <a:spcAft>
                          <a:spcPts val="0"/>
                        </a:spcAft>
                        <a:buNone/>
                      </a:pPr>
                      <a:r>
                        <a:rPr lang="en-US" sz="1600" dirty="0">
                          <a:latin typeface="Aptos" panose="020B0004020202020204" pitchFamily="34" charset="0"/>
                        </a:rPr>
                        <a:t>1. Landing Page</a:t>
                      </a:r>
                      <a:endParaRPr sz="1600" dirty="0">
                        <a:latin typeface="Aptos" panose="020B0004020202020204" pitchFamily="34" charset="0"/>
                      </a:endParaRPr>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439075">
                <a:tc>
                  <a:txBody>
                    <a:bodyPr/>
                    <a:lstStyle/>
                    <a:p>
                      <a:pPr marL="0" lvl="0" indent="0" rtl="0">
                        <a:spcBef>
                          <a:spcPts val="0"/>
                        </a:spcBef>
                        <a:spcAft>
                          <a:spcPts val="0"/>
                        </a:spcAft>
                        <a:buNone/>
                      </a:pPr>
                      <a:r>
                        <a:rPr lang="en-US" sz="1600" dirty="0">
                          <a:latin typeface="Aptos" panose="020B0004020202020204" pitchFamily="34" charset="0"/>
                        </a:rPr>
                        <a:t>2. Shopping Cart</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10002"/>
                  </a:ext>
                </a:extLst>
              </a:tr>
              <a:tr h="439075">
                <a:tc>
                  <a:txBody>
                    <a:bodyPr/>
                    <a:lstStyle/>
                    <a:p>
                      <a:pPr marL="0" lvl="0" indent="0" rtl="0">
                        <a:spcBef>
                          <a:spcPts val="0"/>
                        </a:spcBef>
                        <a:spcAft>
                          <a:spcPts val="0"/>
                        </a:spcAft>
                        <a:buNone/>
                      </a:pPr>
                      <a:r>
                        <a:rPr lang="en-US" sz="1600" dirty="0">
                          <a:latin typeface="Aptos" panose="020B0004020202020204" pitchFamily="34" charset="0"/>
                        </a:rPr>
                        <a:t>3. Checkout</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10003"/>
                  </a:ext>
                </a:extLst>
              </a:tr>
              <a:tr h="439075">
                <a:tc>
                  <a:txBody>
                    <a:bodyPr/>
                    <a:lstStyle/>
                    <a:p>
                      <a:pPr marL="0" lvl="0" indent="0" rtl="0">
                        <a:spcBef>
                          <a:spcPts val="0"/>
                        </a:spcBef>
                        <a:spcAft>
                          <a:spcPts val="0"/>
                        </a:spcAft>
                        <a:buNone/>
                      </a:pPr>
                      <a:r>
                        <a:rPr lang="en-US" sz="1600" dirty="0">
                          <a:latin typeface="Aptos" panose="020B0004020202020204" pitchFamily="34" charset="0"/>
                        </a:rPr>
                        <a:t>4. Purchase</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641634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43712" y="1421130"/>
            <a:ext cx="5559552" cy="20574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4800" dirty="0">
                <a:solidFill>
                  <a:schemeClr val="lt1"/>
                </a:solidFill>
                <a:latin typeface="Roboto Black"/>
                <a:ea typeface="Roboto Black"/>
                <a:cs typeface="Roboto Black"/>
                <a:sym typeface="Roboto Black"/>
              </a:rPr>
              <a:t>2. What is the User Journey?</a:t>
            </a:r>
            <a:endParaRPr dirty="0"/>
          </a:p>
        </p:txBody>
      </p:sp>
    </p:spTree>
    <p:extLst>
      <p:ext uri="{BB962C8B-B14F-4D97-AF65-F5344CB8AC3E}">
        <p14:creationId xmlns:p14="http://schemas.microsoft.com/office/powerpoint/2010/main" val="880215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01972" y="231665"/>
            <a:ext cx="852060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rPr>
              <a:t>Question 2, a</a:t>
            </a:r>
            <a:endParaRPr sz="2400" b="1" dirty="0">
              <a:solidFill>
                <a:srgbClr val="295269"/>
              </a:solidFill>
              <a:latin typeface="Roboto" panose="02000000000000000000" pitchFamily="2" charset="0"/>
              <a:ea typeface="Roboto" panose="02000000000000000000" pitchFamily="2" charset="0"/>
              <a:cs typeface="Roboto" panose="02000000000000000000" pitchFamily="2" charset="0"/>
              <a:sym typeface="Roboto"/>
            </a:endParaRPr>
          </a:p>
        </p:txBody>
      </p:sp>
      <p:sp>
        <p:nvSpPr>
          <p:cNvPr id="316" name="Shape 316"/>
          <p:cNvSpPr txBox="1"/>
          <p:nvPr/>
        </p:nvSpPr>
        <p:spPr>
          <a:xfrm>
            <a:off x="177975" y="804673"/>
            <a:ext cx="8520600" cy="48766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fontAlgn="base">
              <a:spcBef>
                <a:spcPts val="0"/>
              </a:spcBef>
              <a:spcAft>
                <a:spcPts val="0"/>
              </a:spcAft>
            </a:pPr>
            <a:r>
              <a:rPr lang="en-US" sz="1600" b="0" i="0" u="none" strike="noStrike" dirty="0" err="1">
                <a:solidFill>
                  <a:srgbClr val="000000"/>
                </a:solidFill>
                <a:effectLst/>
                <a:latin typeface="Aptos" panose="020B0004020202020204" pitchFamily="34" charset="0"/>
              </a:rPr>
              <a:t>2a</a:t>
            </a:r>
            <a:r>
              <a:rPr lang="en-US" sz="1600" b="0" i="0" u="none" strike="noStrike" dirty="0">
                <a:solidFill>
                  <a:srgbClr val="000000"/>
                </a:solidFill>
                <a:effectLst/>
                <a:latin typeface="Aptos" panose="020B0004020202020204" pitchFamily="34" charset="0"/>
              </a:rPr>
              <a:t>. How many first touches is each campaign responsible for?</a:t>
            </a:r>
          </a:p>
        </p:txBody>
      </p:sp>
      <p:graphicFrame>
        <p:nvGraphicFramePr>
          <p:cNvPr id="7" name="Shape 317">
            <a:extLst>
              <a:ext uri="{FF2B5EF4-FFF2-40B4-BE49-F238E27FC236}">
                <a16:creationId xmlns:a16="http://schemas.microsoft.com/office/drawing/2014/main" id="{E91797D1-EC09-4FF8-F402-6B675983AFFB}"/>
              </a:ext>
            </a:extLst>
          </p:cNvPr>
          <p:cNvGraphicFramePr/>
          <p:nvPr>
            <p:extLst>
              <p:ext uri="{D42A27DB-BD31-4B8C-83A1-F6EECF244321}">
                <p14:modId xmlns:p14="http://schemas.microsoft.com/office/powerpoint/2010/main" val="1893545028"/>
              </p:ext>
            </p:extLst>
          </p:nvPr>
        </p:nvGraphicFramePr>
        <p:xfrm>
          <a:off x="512064" y="2114292"/>
          <a:ext cx="8210508" cy="2255370"/>
        </p:xfrm>
        <a:graphic>
          <a:graphicData uri="http://schemas.openxmlformats.org/drawingml/2006/table">
            <a:tbl>
              <a:tblPr>
                <a:noFill/>
                <a:tableStyleId>{8628B589-4659-4227-9C68-565DD4A46BFE}</a:tableStyleId>
              </a:tblPr>
              <a:tblGrid>
                <a:gridCol w="2428460">
                  <a:extLst>
                    <a:ext uri="{9D8B030D-6E8A-4147-A177-3AD203B41FA5}">
                      <a16:colId xmlns:a16="http://schemas.microsoft.com/office/drawing/2014/main" val="20000"/>
                    </a:ext>
                  </a:extLst>
                </a:gridCol>
                <a:gridCol w="3845062">
                  <a:extLst>
                    <a:ext uri="{9D8B030D-6E8A-4147-A177-3AD203B41FA5}">
                      <a16:colId xmlns:a16="http://schemas.microsoft.com/office/drawing/2014/main" val="3145657253"/>
                    </a:ext>
                  </a:extLst>
                </a:gridCol>
                <a:gridCol w="1936986">
                  <a:extLst>
                    <a:ext uri="{9D8B030D-6E8A-4147-A177-3AD203B41FA5}">
                      <a16:colId xmlns:a16="http://schemas.microsoft.com/office/drawing/2014/main" val="20001"/>
                    </a:ext>
                  </a:extLst>
                </a:gridCol>
              </a:tblGrid>
              <a:tr h="407950">
                <a:tc>
                  <a:txBody>
                    <a:bodyPr/>
                    <a:lstStyle/>
                    <a:p>
                      <a:pPr marL="0" lvl="0" indent="0" rtl="0">
                        <a:spcBef>
                          <a:spcPts val="0"/>
                        </a:spcBef>
                        <a:spcAft>
                          <a:spcPts val="0"/>
                        </a:spcAft>
                        <a:buNone/>
                      </a:pPr>
                      <a:r>
                        <a:rPr lang="en-GB" sz="1400" b="1" i="0" u="none" strike="noStrike" cap="none" dirty="0">
                          <a:solidFill>
                            <a:schemeClr val="bg1"/>
                          </a:solidFill>
                          <a:effectLst/>
                          <a:latin typeface="Arial"/>
                          <a:ea typeface="Arial"/>
                          <a:cs typeface="Arial"/>
                          <a:sym typeface="Arial"/>
                        </a:rPr>
                        <a:t>UTM Sources</a:t>
                      </a:r>
                      <a:endParaRPr sz="1000" b="1" dirty="0">
                        <a:solidFill>
                          <a:schemeClr val="bg1"/>
                        </a:solidFill>
                      </a:endParaRPr>
                    </a:p>
                  </a:txBody>
                  <a:tcPr marL="91425" marR="91425" marT="91425" marB="91425">
                    <a:solidFill>
                      <a:srgbClr val="204056">
                        <a:alpha val="82490"/>
                      </a:srgb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400" b="1" i="0" u="none" strike="noStrike" cap="none" dirty="0">
                          <a:solidFill>
                            <a:schemeClr val="bg1"/>
                          </a:solidFill>
                          <a:effectLst/>
                          <a:latin typeface="Arial"/>
                          <a:ea typeface="Arial"/>
                          <a:cs typeface="Arial"/>
                          <a:sym typeface="Arial"/>
                        </a:rPr>
                        <a:t>UTM Campaigns</a:t>
                      </a:r>
                      <a:endParaRPr lang="en-GB" sz="1400" b="1" dirty="0">
                        <a:solidFill>
                          <a:schemeClr val="bg1"/>
                        </a:solidFill>
                      </a:endParaRPr>
                    </a:p>
                    <a:p>
                      <a:pPr marL="0" lvl="0" indent="0" rtl="0">
                        <a:spcBef>
                          <a:spcPts val="0"/>
                        </a:spcBef>
                        <a:spcAft>
                          <a:spcPts val="0"/>
                        </a:spcAft>
                        <a:buNone/>
                      </a:pPr>
                      <a:endParaRPr sz="1000" b="1" dirty="0">
                        <a:solidFill>
                          <a:schemeClr val="bg1"/>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400" b="1" i="0" u="none" strike="noStrike" cap="none" dirty="0">
                          <a:solidFill>
                            <a:schemeClr val="bg1"/>
                          </a:solidFill>
                          <a:effectLst/>
                          <a:latin typeface="Arial"/>
                          <a:ea typeface="Arial"/>
                          <a:cs typeface="Arial"/>
                          <a:sym typeface="Arial"/>
                        </a:rPr>
                        <a:t>Page Views</a:t>
                      </a: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Med</a:t>
                      </a:r>
                      <a:r>
                        <a:rPr lang="en-US" sz="1600" b="0" i="0" u="none" strike="noStrike" cap="none" dirty="0" err="1">
                          <a:solidFill>
                            <a:srgbClr val="000000"/>
                          </a:solidFill>
                          <a:effectLst/>
                          <a:latin typeface="Aptos" panose="020B0004020202020204" pitchFamily="34" charset="0"/>
                          <a:ea typeface="Arial"/>
                          <a:cs typeface="Arial"/>
                          <a:sym typeface="Arial"/>
                        </a:rPr>
                        <a:t>ium</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interview-with-cool-</a:t>
                      </a:r>
                      <a:r>
                        <a:rPr lang="en-US" sz="1600" dirty="0" err="1">
                          <a:latin typeface="Aptos" panose="020B0004020202020204" pitchFamily="34" charset="0"/>
                        </a:rPr>
                        <a:t>tshirts</a:t>
                      </a:r>
                      <a:r>
                        <a:rPr lang="en-US" sz="1600" dirty="0">
                          <a:latin typeface="Aptos" panose="020B0004020202020204" pitchFamily="34" charset="0"/>
                        </a:rPr>
                        <a:t>-founder</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622</a:t>
                      </a:r>
                    </a:p>
                  </a:txBody>
                  <a:tcPr marL="91425" marR="91425" marT="91425" marB="91425"/>
                </a:tc>
                <a:extLst>
                  <a:ext uri="{0D108BD9-81ED-4DB2-BD59-A6C34878D82A}">
                    <a16:rowId xmlns:a16="http://schemas.microsoft.com/office/drawing/2014/main" val="10001"/>
                  </a:ext>
                </a:extLst>
              </a:tr>
              <a:tr h="328375">
                <a:tc>
                  <a:txBody>
                    <a:bodyPr/>
                    <a:lstStyle/>
                    <a:p>
                      <a:pPr rtl="0"/>
                      <a:r>
                        <a:rPr lang="en-US" sz="1600" b="0" i="0" u="none" strike="noStrike" cap="none" dirty="0">
                          <a:solidFill>
                            <a:srgbClr val="000000"/>
                          </a:solidFill>
                          <a:effectLst/>
                          <a:latin typeface="Aptos" panose="020B0004020202020204" pitchFamily="34" charset="0"/>
                          <a:ea typeface="Arial"/>
                          <a:cs typeface="Arial"/>
                          <a:sym typeface="Arial"/>
                        </a:rPr>
                        <a:t>NYTimes</a:t>
                      </a:r>
                      <a:endParaRPr sz="1600" dirty="0">
                        <a:latin typeface="Aptos" panose="020B0004020202020204" pitchFamily="34" charset="0"/>
                      </a:endParaRPr>
                    </a:p>
                  </a:txBody>
                  <a:tcPr marL="91425" marR="91425" marT="91425" marB="91425"/>
                </a:tc>
                <a:tc>
                  <a:txBody>
                    <a:bodyPr/>
                    <a:lstStyle/>
                    <a:p>
                      <a:pPr rtl="0"/>
                      <a:r>
                        <a:rPr lang="en-US" sz="1600" dirty="0">
                          <a:latin typeface="Aptos" panose="020B0004020202020204" pitchFamily="34" charset="0"/>
                        </a:rPr>
                        <a:t>getting-to-know-cool-</a:t>
                      </a:r>
                      <a:r>
                        <a:rPr lang="en-US" sz="1600" dirty="0" err="1">
                          <a:latin typeface="Aptos" panose="020B0004020202020204" pitchFamily="34" charset="0"/>
                        </a:rPr>
                        <a:t>tshirts</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612</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10002"/>
                  </a:ext>
                </a:extLst>
              </a:tr>
              <a:tr h="328375">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BuzzFeed</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ten-crazy-cool-</a:t>
                      </a:r>
                      <a:r>
                        <a:rPr lang="en-US" sz="1600" dirty="0" err="1">
                          <a:latin typeface="Aptos" panose="020B0004020202020204" pitchFamily="34" charset="0"/>
                        </a:rPr>
                        <a:t>tshirts</a:t>
                      </a:r>
                      <a:r>
                        <a:rPr lang="en-US" sz="1600" dirty="0">
                          <a:latin typeface="Aptos" panose="020B0004020202020204" pitchFamily="34" charset="0"/>
                        </a:rPr>
                        <a:t>-facts</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576</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10003"/>
                  </a:ext>
                </a:extLst>
              </a:tr>
              <a:tr h="328375">
                <a:tc>
                  <a:txBody>
                    <a:bodyPr/>
                    <a:lstStyle/>
                    <a:p>
                      <a:pPr marL="0" lvl="0" indent="0" rtl="0">
                        <a:spcBef>
                          <a:spcPts val="0"/>
                        </a:spcBef>
                        <a:spcAft>
                          <a:spcPts val="0"/>
                        </a:spcAft>
                        <a:buNone/>
                      </a:pPr>
                      <a:r>
                        <a:rPr lang="en-US" sz="1600" b="0" i="0" u="none" strike="noStrike" cap="none" dirty="0">
                          <a:solidFill>
                            <a:srgbClr val="000000"/>
                          </a:solidFill>
                          <a:effectLst/>
                          <a:latin typeface="Aptos" panose="020B0004020202020204" pitchFamily="34" charset="0"/>
                          <a:ea typeface="Arial"/>
                          <a:cs typeface="Arial"/>
                          <a:sym typeface="Arial"/>
                        </a:rPr>
                        <a:t>Google</a:t>
                      </a:r>
                    </a:p>
                  </a:txBody>
                  <a:tcPr marL="91425" marR="91425" marT="91425" marB="91425"/>
                </a:tc>
                <a:tc>
                  <a:txBody>
                    <a:bodyPr/>
                    <a:lstStyle/>
                    <a:p>
                      <a:pPr marL="0" lvl="0" indent="0" rtl="0">
                        <a:spcBef>
                          <a:spcPts val="0"/>
                        </a:spcBef>
                        <a:spcAft>
                          <a:spcPts val="0"/>
                        </a:spcAft>
                        <a:buNone/>
                      </a:pPr>
                      <a:r>
                        <a:rPr lang="en-US" sz="1600" dirty="0">
                          <a:latin typeface="Aptos" panose="020B0004020202020204" pitchFamily="34" charset="0"/>
                        </a:rPr>
                        <a:t>cool-</a:t>
                      </a:r>
                      <a:r>
                        <a:rPr lang="en-US" sz="1600" dirty="0" err="1">
                          <a:latin typeface="Aptos" panose="020B0004020202020204" pitchFamily="34" charset="0"/>
                        </a:rPr>
                        <a:t>tshirts</a:t>
                      </a:r>
                      <a:r>
                        <a:rPr lang="en-US" sz="1600" dirty="0">
                          <a:latin typeface="Aptos" panose="020B0004020202020204" pitchFamily="34" charset="0"/>
                        </a:rPr>
                        <a:t>-search</a:t>
                      </a:r>
                      <a:endParaRPr sz="1600" dirty="0">
                        <a:latin typeface="Aptos" panose="020B0004020202020204" pitchFamily="34" charset="0"/>
                      </a:endParaRPr>
                    </a:p>
                  </a:txBody>
                  <a:tcPr marL="91425" marR="91425" marT="91425" marB="91425"/>
                </a:tc>
                <a:tc>
                  <a:txBody>
                    <a:bodyPr/>
                    <a:lstStyle/>
                    <a:p>
                      <a:pPr marL="0" lvl="0" indent="0" rtl="0">
                        <a:spcBef>
                          <a:spcPts val="0"/>
                        </a:spcBef>
                        <a:spcAft>
                          <a:spcPts val="0"/>
                        </a:spcAft>
                        <a:buNone/>
                      </a:pPr>
                      <a:r>
                        <a:rPr lang="en-GB" sz="1600" b="0" i="0" u="none" strike="noStrike" cap="none" dirty="0">
                          <a:solidFill>
                            <a:srgbClr val="000000"/>
                          </a:solidFill>
                          <a:effectLst/>
                          <a:latin typeface="Aptos" panose="020B0004020202020204" pitchFamily="34" charset="0"/>
                          <a:ea typeface="Arial"/>
                          <a:cs typeface="Arial"/>
                          <a:sym typeface="Arial"/>
                        </a:rPr>
                        <a:t>169</a:t>
                      </a:r>
                      <a:endParaRPr sz="1600" dirty="0">
                        <a:latin typeface="Aptos" panose="020B0004020202020204" pitchFamily="34" charset="0"/>
                      </a:endParaRPr>
                    </a:p>
                  </a:txBody>
                  <a:tcPr marL="91425" marR="91425" marT="91425" marB="91425"/>
                </a:tc>
                <a:extLst>
                  <a:ext uri="{0D108BD9-81ED-4DB2-BD59-A6C34878D82A}">
                    <a16:rowId xmlns:a16="http://schemas.microsoft.com/office/drawing/2014/main" val="2563144024"/>
                  </a:ext>
                </a:extLst>
              </a:tr>
            </a:tbl>
          </a:graphicData>
        </a:graphic>
      </p:graphicFrame>
      <p:sp>
        <p:nvSpPr>
          <p:cNvPr id="8" name="Shape 316">
            <a:extLst>
              <a:ext uri="{FF2B5EF4-FFF2-40B4-BE49-F238E27FC236}">
                <a16:creationId xmlns:a16="http://schemas.microsoft.com/office/drawing/2014/main" id="{B5741CD5-1289-8C55-10DF-F54C8CBAAF1A}"/>
              </a:ext>
            </a:extLst>
          </p:cNvPr>
          <p:cNvSpPr txBox="1"/>
          <p:nvPr/>
        </p:nvSpPr>
        <p:spPr>
          <a:xfrm>
            <a:off x="512064" y="1505300"/>
            <a:ext cx="8186511" cy="48766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rtl="0">
              <a:spcBef>
                <a:spcPts val="0"/>
              </a:spcBef>
              <a:spcAft>
                <a:spcPts val="0"/>
              </a:spcAft>
            </a:pPr>
            <a:r>
              <a:rPr lang="en-US" sz="1600" dirty="0">
                <a:latin typeface="Aptos" panose="020B0004020202020204" pitchFamily="34" charset="0"/>
                <a:ea typeface="Roboto"/>
                <a:cs typeface="Roboto"/>
                <a:sym typeface="Roboto"/>
              </a:rPr>
              <a:t>Data set provides with the given result;</a:t>
            </a:r>
            <a:endParaRPr sz="1600" dirty="0">
              <a:latin typeface="Roboto"/>
              <a:ea typeface="Roboto"/>
              <a:cs typeface="Roboto"/>
              <a:sym typeface="Roboto"/>
            </a:endParaRPr>
          </a:p>
        </p:txBody>
      </p:sp>
    </p:spTree>
    <p:extLst>
      <p:ext uri="{BB962C8B-B14F-4D97-AF65-F5344CB8AC3E}">
        <p14:creationId xmlns:p14="http://schemas.microsoft.com/office/powerpoint/2010/main" val="11536764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202359" y="231665"/>
            <a:ext cx="8520600" cy="487663"/>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Question 2, a</a:t>
            </a:r>
            <a:endParaRPr sz="2400" b="1" dirty="0">
              <a:solidFill>
                <a:srgbClr val="295269"/>
              </a:solidFill>
              <a:latin typeface="Roboto"/>
              <a:ea typeface="Roboto"/>
              <a:cs typeface="Roboto"/>
              <a:sym typeface="Roboto"/>
            </a:endParaRPr>
          </a:p>
        </p:txBody>
      </p:sp>
      <p:sp>
        <p:nvSpPr>
          <p:cNvPr id="316" name="Shape 316"/>
          <p:cNvSpPr txBox="1"/>
          <p:nvPr/>
        </p:nvSpPr>
        <p:spPr>
          <a:xfrm>
            <a:off x="202359" y="767683"/>
            <a:ext cx="8520600" cy="25603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rtl="0" fontAlgn="base">
              <a:spcBef>
                <a:spcPts val="0"/>
              </a:spcBef>
              <a:spcAft>
                <a:spcPts val="0"/>
              </a:spcAft>
            </a:pPr>
            <a:r>
              <a:rPr lang="en-US" sz="1600" dirty="0">
                <a:latin typeface="Aptos" panose="020B0004020202020204" pitchFamily="34" charset="0"/>
                <a:ea typeface="Roboto"/>
                <a:cs typeface="Roboto"/>
                <a:sym typeface="Roboto"/>
              </a:rPr>
              <a:t>The query and results received for the question are as;</a:t>
            </a:r>
            <a:endParaRPr lang="en-GB" sz="1600" dirty="0">
              <a:latin typeface="Aptos" panose="020B0004020202020204" pitchFamily="34" charset="0"/>
              <a:ea typeface="Roboto"/>
              <a:cs typeface="Roboto"/>
              <a:sym typeface="Roboto"/>
            </a:endParaRPr>
          </a:p>
        </p:txBody>
      </p:sp>
      <p:sp>
        <p:nvSpPr>
          <p:cNvPr id="3" name="Shape 323">
            <a:extLst>
              <a:ext uri="{FF2B5EF4-FFF2-40B4-BE49-F238E27FC236}">
                <a16:creationId xmlns:a16="http://schemas.microsoft.com/office/drawing/2014/main" id="{ED02A007-416B-10DD-D188-A2D4A2301D82}"/>
              </a:ext>
            </a:extLst>
          </p:cNvPr>
          <p:cNvSpPr txBox="1"/>
          <p:nvPr/>
        </p:nvSpPr>
        <p:spPr>
          <a:xfrm>
            <a:off x="585215" y="1206596"/>
            <a:ext cx="7376161" cy="3775055"/>
          </a:xfrm>
          <a:prstGeom prst="rect">
            <a:avLst/>
          </a:prstGeom>
          <a:solidFill>
            <a:srgbClr val="D9D9D9"/>
          </a:solidFill>
          <a:ln>
            <a:noFill/>
          </a:ln>
        </p:spPr>
        <p:txBody>
          <a:bodyPr spcFirstLastPara="1" wrap="square" lIns="91425" tIns="91425" rIns="91425" bIns="91425" anchor="t" anchorCtr="0">
            <a:noAutofit/>
          </a:bodyPr>
          <a:lstStyle/>
          <a:p>
            <a:pPr rtl="0">
              <a:spcBef>
                <a:spcPts val="0"/>
              </a:spcBef>
              <a:spcAft>
                <a:spcPts val="0"/>
              </a:spcAft>
            </a:pPr>
            <a:r>
              <a:rPr lang="en-GB" b="0" i="0" u="none" strike="noStrike" dirty="0">
                <a:solidFill>
                  <a:srgbClr val="3C78D8"/>
                </a:solidFill>
                <a:effectLst/>
                <a:latin typeface="Aptos" panose="020B0004020202020204" pitchFamily="34" charset="0"/>
              </a:rPr>
              <a:t>WITH </a:t>
            </a:r>
            <a:r>
              <a:rPr lang="en-GB" b="0" i="0" u="none" strike="noStrike" dirty="0" err="1">
                <a:solidFill>
                  <a:srgbClr val="3C78D8"/>
                </a:solidFill>
                <a:effectLst/>
                <a:latin typeface="Aptos" panose="020B0004020202020204" pitchFamily="34" charset="0"/>
              </a:rPr>
              <a:t>first_touch</a:t>
            </a:r>
            <a:r>
              <a:rPr lang="en-GB" b="0" i="0" u="none" strike="noStrike" dirty="0">
                <a:solidFill>
                  <a:srgbClr val="3C78D8"/>
                </a:solidFill>
                <a:effectLst/>
                <a:latin typeface="Aptos" panose="020B0004020202020204" pitchFamily="34" charset="0"/>
              </a:rPr>
              <a:t> AS (</a:t>
            </a:r>
            <a:endParaRPr lang="en-GB" b="0" dirty="0">
              <a:effectLst/>
              <a:latin typeface="Aptos" panose="020B0004020202020204" pitchFamily="34" charset="0"/>
            </a:endParaRPr>
          </a:p>
          <a:p>
            <a:pPr rtl="0">
              <a:spcBef>
                <a:spcPts val="0"/>
              </a:spcBef>
              <a:spcAft>
                <a:spcPts val="0"/>
              </a:spcAft>
            </a:pPr>
            <a:r>
              <a:rPr lang="en-GB" dirty="0">
                <a:solidFill>
                  <a:srgbClr val="3C78D8"/>
                </a:solidFill>
                <a:latin typeface="Aptos" panose="020B0004020202020204" pitchFamily="34" charset="0"/>
              </a:rPr>
              <a:t>    </a:t>
            </a:r>
            <a:r>
              <a:rPr lang="en-GB" b="0" i="0" u="none" strike="noStrike" dirty="0">
                <a:solidFill>
                  <a:srgbClr val="3C78D8"/>
                </a:solidFill>
                <a:effectLst/>
                <a:latin typeface="Aptos" panose="020B0004020202020204" pitchFamily="34" charset="0"/>
              </a:rPr>
              <a:t>SELECT </a:t>
            </a:r>
            <a:r>
              <a:rPr lang="en-GB" b="0" i="0" u="none" strike="noStrike" dirty="0" err="1">
                <a:solidFill>
                  <a:srgbClr val="3C78D8"/>
                </a:solidFill>
                <a:effectLst/>
                <a:latin typeface="Aptos" panose="020B0004020202020204" pitchFamily="34" charset="0"/>
              </a:rPr>
              <a:t>user_id</a:t>
            </a:r>
            <a:r>
              <a:rPr lang="en-GB" b="0" i="0" u="none" strike="noStrike" dirty="0">
                <a:solidFill>
                  <a:srgbClr val="3C78D8"/>
                </a:solidFill>
                <a:effectLst/>
                <a:latin typeface="Aptos" panose="020B0004020202020204" pitchFamily="34" charset="0"/>
              </a:rPr>
              <a:t>, MIN(timestamp) AS </a:t>
            </a:r>
            <a:r>
              <a:rPr lang="en-GB" b="0" i="0" u="none" strike="noStrike" dirty="0" err="1">
                <a:solidFill>
                  <a:srgbClr val="3C78D8"/>
                </a:solidFill>
                <a:effectLst/>
                <a:latin typeface="Aptos" panose="020B0004020202020204" pitchFamily="34" charset="0"/>
              </a:rPr>
              <a:t>first_touch_at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FROM </a:t>
            </a:r>
            <a:r>
              <a:rPr lang="en-GB" b="0" i="0" u="none" strike="noStrike" dirty="0" err="1">
                <a:solidFill>
                  <a:srgbClr val="3C78D8"/>
                </a:solidFill>
                <a:effectLst/>
                <a:latin typeface="Aptos" panose="020B0004020202020204" pitchFamily="34" charset="0"/>
              </a:rPr>
              <a:t>page_visits</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GROUP BY 1</a:t>
            </a:r>
          </a:p>
          <a:p>
            <a:pPr rtl="0">
              <a:spcBef>
                <a:spcPts val="0"/>
              </a:spcBef>
              <a:spcAft>
                <a:spcPts val="0"/>
              </a:spcAft>
            </a:pPr>
            <a:r>
              <a:rPr lang="en-GB" b="0" i="0" u="none" strike="noStrike" dirty="0">
                <a:solidFill>
                  <a:srgbClr val="3C78D8"/>
                </a:solidFill>
                <a:effectLst/>
                <a:latin typeface="Aptos" panose="020B0004020202020204" pitchFamily="34" charset="0"/>
              </a:rPr>
              <a:t>),</a:t>
            </a:r>
            <a:endParaRPr lang="en-GB" b="0" dirty="0">
              <a:effectLst/>
              <a:latin typeface="Aptos" panose="020B0004020202020204" pitchFamily="34" charset="0"/>
            </a:endParaRPr>
          </a:p>
          <a:p>
            <a:pPr rtl="0">
              <a:spcBef>
                <a:spcPts val="0"/>
              </a:spcBef>
              <a:spcAft>
                <a:spcPts val="0"/>
              </a:spcAft>
            </a:pPr>
            <a:r>
              <a:rPr lang="en-GB" b="0" i="0" u="none" strike="noStrike" dirty="0" err="1">
                <a:solidFill>
                  <a:srgbClr val="3C78D8"/>
                </a:solidFill>
                <a:effectLst/>
                <a:latin typeface="Aptos" panose="020B0004020202020204" pitchFamily="34" charset="0"/>
              </a:rPr>
              <a:t>ft_attr</a:t>
            </a:r>
            <a:r>
              <a:rPr lang="en-GB" b="0" i="0" u="none" strike="noStrike" dirty="0">
                <a:solidFill>
                  <a:srgbClr val="3C78D8"/>
                </a:solidFill>
                <a:effectLst/>
                <a:latin typeface="Aptos" panose="020B0004020202020204" pitchFamily="34" charset="0"/>
              </a:rPr>
              <a:t> AS (</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SELECT </a:t>
            </a:r>
            <a:r>
              <a:rPr lang="en-GB" b="0" i="0" u="none" strike="noStrike" dirty="0" err="1">
                <a:solidFill>
                  <a:srgbClr val="3C78D8"/>
                </a:solidFill>
                <a:effectLst/>
                <a:latin typeface="Aptos" panose="020B0004020202020204" pitchFamily="34" charset="0"/>
              </a:rPr>
              <a:t>ft.user_id</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ft.first_touch_at</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pv.utm_source</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pv.utm_campaign</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FROM </a:t>
            </a:r>
            <a:r>
              <a:rPr lang="en-GB" b="0" i="0" u="none" strike="noStrike" dirty="0" err="1">
                <a:solidFill>
                  <a:srgbClr val="3C78D8"/>
                </a:solidFill>
                <a:effectLst/>
                <a:latin typeface="Aptos" panose="020B0004020202020204" pitchFamily="34" charset="0"/>
              </a:rPr>
              <a:t>first_touch</a:t>
            </a:r>
            <a:r>
              <a:rPr lang="en-GB" b="0" i="0" u="none" strike="noStrike" dirty="0">
                <a:solidFill>
                  <a:srgbClr val="3C78D8"/>
                </a:solidFill>
                <a:effectLst/>
                <a:latin typeface="Aptos" panose="020B0004020202020204" pitchFamily="34" charset="0"/>
              </a:rPr>
              <a:t> ft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JOIN </a:t>
            </a:r>
            <a:r>
              <a:rPr lang="en-GB" b="0" i="0" u="none" strike="noStrike" dirty="0" err="1">
                <a:solidFill>
                  <a:srgbClr val="3C78D8"/>
                </a:solidFill>
                <a:effectLst/>
                <a:latin typeface="Aptos" panose="020B0004020202020204" pitchFamily="34" charset="0"/>
              </a:rPr>
              <a:t>page_visits</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pv</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ON </a:t>
            </a:r>
            <a:r>
              <a:rPr lang="en-GB" b="0" i="0" u="none" strike="noStrike" dirty="0" err="1">
                <a:solidFill>
                  <a:srgbClr val="3C78D8"/>
                </a:solidFill>
                <a:effectLst/>
                <a:latin typeface="Aptos" panose="020B0004020202020204" pitchFamily="34" charset="0"/>
              </a:rPr>
              <a:t>ft.user_id</a:t>
            </a:r>
            <a:r>
              <a:rPr lang="en-GB" b="0" i="0" u="none" strike="noStrike" dirty="0">
                <a:solidFill>
                  <a:srgbClr val="3C78D8"/>
                </a:solidFill>
                <a:effectLst/>
                <a:latin typeface="Aptos" panose="020B0004020202020204" pitchFamily="34" charset="0"/>
              </a:rPr>
              <a:t> = </a:t>
            </a:r>
            <a:r>
              <a:rPr lang="en-GB" b="0" i="0" u="none" strike="noStrike" dirty="0" err="1">
                <a:solidFill>
                  <a:srgbClr val="3C78D8"/>
                </a:solidFill>
                <a:effectLst/>
                <a:latin typeface="Aptos" panose="020B0004020202020204" pitchFamily="34" charset="0"/>
              </a:rPr>
              <a:t>pv.user_id</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    AND </a:t>
            </a:r>
            <a:r>
              <a:rPr lang="en-GB" b="0" i="0" u="none" strike="noStrike" dirty="0" err="1">
                <a:solidFill>
                  <a:srgbClr val="3C78D8"/>
                </a:solidFill>
                <a:effectLst/>
                <a:latin typeface="Aptos" panose="020B0004020202020204" pitchFamily="34" charset="0"/>
              </a:rPr>
              <a:t>ft.first_touch_at</a:t>
            </a:r>
            <a:r>
              <a:rPr lang="en-GB" b="0" i="0" u="none" strike="noStrike" dirty="0">
                <a:solidFill>
                  <a:srgbClr val="3C78D8"/>
                </a:solidFill>
                <a:effectLst/>
                <a:latin typeface="Aptos" panose="020B0004020202020204" pitchFamily="34" charset="0"/>
              </a:rPr>
              <a:t> = </a:t>
            </a:r>
            <a:r>
              <a:rPr lang="en-GB" b="0" i="0" u="none" strike="noStrike" dirty="0" err="1">
                <a:solidFill>
                  <a:srgbClr val="3C78D8"/>
                </a:solidFill>
                <a:effectLst/>
                <a:latin typeface="Aptos" panose="020B0004020202020204" pitchFamily="34" charset="0"/>
              </a:rPr>
              <a:t>pv.timestamp</a:t>
            </a:r>
            <a:endParaRPr lang="en-GB" b="0" i="0" u="none" strike="noStrike" dirty="0">
              <a:solidFill>
                <a:srgbClr val="3C78D8"/>
              </a:solidFill>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SELECT </a:t>
            </a:r>
            <a:r>
              <a:rPr lang="en-GB" b="0" i="0" u="none" strike="noStrike" dirty="0" err="1">
                <a:solidFill>
                  <a:srgbClr val="3C78D8"/>
                </a:solidFill>
                <a:effectLst/>
                <a:latin typeface="Aptos" panose="020B0004020202020204" pitchFamily="34" charset="0"/>
              </a:rPr>
              <a:t>ft_attr.utm_source</a:t>
            </a:r>
            <a:r>
              <a:rPr lang="en-GB" b="0" i="0" u="none" strike="noStrike" dirty="0">
                <a:solidFill>
                  <a:srgbClr val="3C78D8"/>
                </a:solidFill>
                <a:effectLst/>
                <a:latin typeface="Aptos" panose="020B0004020202020204" pitchFamily="34" charset="0"/>
              </a:rPr>
              <a:t>, </a:t>
            </a:r>
            <a:r>
              <a:rPr lang="en-GB" b="0" i="0" u="none" strike="noStrike" dirty="0" err="1">
                <a:solidFill>
                  <a:srgbClr val="3C78D8"/>
                </a:solidFill>
                <a:effectLst/>
                <a:latin typeface="Aptos" panose="020B0004020202020204" pitchFamily="34" charset="0"/>
              </a:rPr>
              <a:t>ft_attr.utm_campaign</a:t>
            </a:r>
            <a:r>
              <a:rPr lang="en-GB" b="0" i="0" u="none" strike="noStrike" dirty="0">
                <a:solidFill>
                  <a:srgbClr val="3C78D8"/>
                </a:solidFill>
                <a:effectLst/>
                <a:latin typeface="Aptos" panose="020B0004020202020204" pitchFamily="34" charset="0"/>
              </a:rPr>
              <a:t>, COUNT(*)</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FROM </a:t>
            </a:r>
            <a:r>
              <a:rPr lang="en-GB" b="0" i="0" u="none" strike="noStrike" dirty="0" err="1">
                <a:solidFill>
                  <a:srgbClr val="3C78D8"/>
                </a:solidFill>
                <a:effectLst/>
                <a:latin typeface="Aptos" panose="020B0004020202020204" pitchFamily="34" charset="0"/>
              </a:rPr>
              <a:t>ft_attr</a:t>
            </a:r>
            <a:endParaRPr lang="en-GB" b="0" dirty="0">
              <a:effectLst/>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GROUP BY 1, 2</a:t>
            </a:r>
            <a:endParaRPr lang="en-GB" dirty="0">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ORDER BY 3</a:t>
            </a:r>
            <a:endParaRPr lang="en-GB" dirty="0">
              <a:latin typeface="Aptos" panose="020B0004020202020204" pitchFamily="34" charset="0"/>
            </a:endParaRPr>
          </a:p>
          <a:p>
            <a:pPr rtl="0">
              <a:spcBef>
                <a:spcPts val="0"/>
              </a:spcBef>
              <a:spcAft>
                <a:spcPts val="0"/>
              </a:spcAft>
            </a:pPr>
            <a:r>
              <a:rPr lang="en-GB" b="0" i="0" u="none" strike="noStrike" dirty="0">
                <a:solidFill>
                  <a:srgbClr val="3C78D8"/>
                </a:solidFill>
                <a:effectLst/>
                <a:latin typeface="Aptos" panose="020B0004020202020204" pitchFamily="34" charset="0"/>
              </a:rPr>
              <a:t>DESC;</a:t>
            </a:r>
            <a:endParaRPr lang="en-GB" b="0" dirty="0">
              <a:effectLst/>
              <a:latin typeface="Aptos" panose="020B0004020202020204" pitchFamily="34" charset="0"/>
            </a:endParaRPr>
          </a:p>
          <a:p>
            <a:br>
              <a:rPr lang="en-GB" dirty="0"/>
            </a:br>
            <a:endParaRPr dirty="0">
              <a:latin typeface="Courier New"/>
              <a:ea typeface="Courier New"/>
              <a:cs typeface="Courier New"/>
              <a:sym typeface="Courier New"/>
            </a:endParaRPr>
          </a:p>
        </p:txBody>
      </p:sp>
    </p:spTree>
    <p:extLst>
      <p:ext uri="{BB962C8B-B14F-4D97-AF65-F5344CB8AC3E}">
        <p14:creationId xmlns:p14="http://schemas.microsoft.com/office/powerpoint/2010/main" val="225267744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TotalTime>
  <Words>2084</Words>
  <Application>Microsoft Office PowerPoint</Application>
  <PresentationFormat>On-screen Show (16:9)</PresentationFormat>
  <Paragraphs>333</Paragraphs>
  <Slides>21</Slides>
  <Notes>21</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21</vt:i4>
      </vt:variant>
    </vt:vector>
  </HeadingPairs>
  <TitlesOfParts>
    <vt:vector size="31" baseType="lpstr">
      <vt:lpstr>Roboto Black</vt:lpstr>
      <vt:lpstr>Aptos</vt:lpstr>
      <vt:lpstr>Roboto</vt:lpstr>
      <vt:lpstr>Roboto Thin</vt:lpstr>
      <vt:lpstr>Courier New</vt:lpstr>
      <vt:lpstr>Arial</vt:lpstr>
      <vt:lpstr>Dosis</vt:lpstr>
      <vt:lpstr>Simple Light</vt:lpstr>
      <vt:lpstr>Simple Light</vt:lpstr>
      <vt:lpstr>Simple Light</vt:lpstr>
      <vt:lpstr>PowerPoint Presentation</vt:lpstr>
      <vt:lpstr>Project: Marketing Attribution Analysis Using SQL by Ant Erduman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cp:lastModifiedBy>Ant Erduman</cp:lastModifiedBy>
  <cp:revision>9</cp:revision>
  <dcterms:modified xsi:type="dcterms:W3CDTF">2024-10-01T09:56:25Z</dcterms:modified>
</cp:coreProperties>
</file>